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7"/>
  </p:notesMasterIdLst>
  <p:sldIdLst>
    <p:sldId id="349" r:id="rId4"/>
    <p:sldId id="347" r:id="rId5"/>
    <p:sldId id="317" r:id="rId6"/>
    <p:sldId id="350" r:id="rId7"/>
    <p:sldId id="433" r:id="rId8"/>
    <p:sldId id="438" r:id="rId9"/>
    <p:sldId id="432" r:id="rId10"/>
    <p:sldId id="422" r:id="rId11"/>
    <p:sldId id="427" r:id="rId12"/>
    <p:sldId id="430" r:id="rId13"/>
    <p:sldId id="424" r:id="rId14"/>
    <p:sldId id="435" r:id="rId15"/>
    <p:sldId id="429" r:id="rId16"/>
    <p:sldId id="323" r:id="rId17"/>
    <p:sldId id="311" r:id="rId18"/>
    <p:sldId id="299" r:id="rId19"/>
    <p:sldId id="434" r:id="rId20"/>
    <p:sldId id="437" r:id="rId21"/>
    <p:sldId id="335" r:id="rId22"/>
    <p:sldId id="426" r:id="rId23"/>
    <p:sldId id="428" r:id="rId24"/>
    <p:sldId id="425" r:id="rId25"/>
    <p:sldId id="43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42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51" autoAdjust="0"/>
    <p:restoredTop sz="94660"/>
  </p:normalViewPr>
  <p:slideViewPr>
    <p:cSldViewPr snapToGrid="0" showGuides="1">
      <p:cViewPr>
        <p:scale>
          <a:sx n="66" d="100"/>
          <a:sy n="66" d="100"/>
        </p:scale>
        <p:origin x="-1038" y="-534"/>
      </p:cViewPr>
      <p:guideLst>
        <p:guide orient="horz" pos="242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2CF1678-ABE6-4DF1-92C9-331A124F5CC7}"/>
              </a:ext>
            </a:extLst>
          </p:cNvPr>
          <p:cNvSpPr/>
          <p:nvPr userDrawn="1"/>
        </p:nvSpPr>
        <p:spPr>
          <a:xfrm>
            <a:off x="1" y="0"/>
            <a:ext cx="388402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5">
            <a:extLst>
              <a:ext uri="{FF2B5EF4-FFF2-40B4-BE49-F238E27FC236}">
                <a16:creationId xmlns:a16="http://schemas.microsoft.com/office/drawing/2014/main" xmlns="" id="{B97310DF-B6B0-4C3C-BA3E-489420A32181}"/>
              </a:ext>
            </a:extLst>
          </p:cNvPr>
          <p:cNvGrpSpPr/>
          <p:nvPr userDrawn="1"/>
        </p:nvGrpSpPr>
        <p:grpSpPr>
          <a:xfrm>
            <a:off x="4484680" y="2739753"/>
            <a:ext cx="2029599" cy="3505672"/>
            <a:chOff x="1438761" y="2033015"/>
            <a:chExt cx="1980000" cy="3420000"/>
          </a:xfrm>
        </p:grpSpPr>
        <p:sp>
          <p:nvSpPr>
            <p:cNvPr id="4" name="Rounded Rectangle 41">
              <a:extLst>
                <a:ext uri="{FF2B5EF4-FFF2-40B4-BE49-F238E27FC236}">
                  <a16:creationId xmlns:a16="http://schemas.microsoft.com/office/drawing/2014/main" xmlns="" id="{B61CE415-73B8-4D2A-A1AB-DABC4F7BB2AD}"/>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2">
              <a:extLst>
                <a:ext uri="{FF2B5EF4-FFF2-40B4-BE49-F238E27FC236}">
                  <a16:creationId xmlns:a16="http://schemas.microsoft.com/office/drawing/2014/main" xmlns="" id="{EDF8955B-0866-490C-9582-2B8E2224663D}"/>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6">
              <a:extLst>
                <a:ext uri="{FF2B5EF4-FFF2-40B4-BE49-F238E27FC236}">
                  <a16:creationId xmlns:a16="http://schemas.microsoft.com/office/drawing/2014/main" xmlns="" id="{E0A25EC8-F7AE-4ED5-9EB2-E3252715F40B}"/>
                </a:ext>
              </a:extLst>
            </p:cNvPr>
            <p:cNvGrpSpPr/>
            <p:nvPr userDrawn="1"/>
          </p:nvGrpSpPr>
          <p:grpSpPr>
            <a:xfrm>
              <a:off x="2332851" y="5138854"/>
              <a:ext cx="191820" cy="211002"/>
              <a:chOff x="2453209" y="5151638"/>
              <a:chExt cx="191820" cy="211002"/>
            </a:xfrm>
          </p:grpSpPr>
          <p:sp>
            <p:nvSpPr>
              <p:cNvPr id="7" name="Oval 44">
                <a:extLst>
                  <a:ext uri="{FF2B5EF4-FFF2-40B4-BE49-F238E27FC236}">
                    <a16:creationId xmlns:a16="http://schemas.microsoft.com/office/drawing/2014/main" xmlns="" id="{10A58890-DAC1-4D69-85FC-B98A820AC9E0}"/>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45">
                <a:extLst>
                  <a:ext uri="{FF2B5EF4-FFF2-40B4-BE49-F238E27FC236}">
                    <a16:creationId xmlns:a16="http://schemas.microsoft.com/office/drawing/2014/main" xmlns="" id="{71D5B425-6479-4E5A-8B5B-DF3F830F719D}"/>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9" name="Group 5">
            <a:extLst>
              <a:ext uri="{FF2B5EF4-FFF2-40B4-BE49-F238E27FC236}">
                <a16:creationId xmlns:a16="http://schemas.microsoft.com/office/drawing/2014/main" xmlns="" id="{F22F0D01-3528-4D20-92A5-9D0EBA7F8C2E}"/>
              </a:ext>
            </a:extLst>
          </p:cNvPr>
          <p:cNvGrpSpPr/>
          <p:nvPr userDrawn="1"/>
        </p:nvGrpSpPr>
        <p:grpSpPr>
          <a:xfrm>
            <a:off x="6976148" y="2739753"/>
            <a:ext cx="2029599" cy="3505672"/>
            <a:chOff x="1438761" y="2033015"/>
            <a:chExt cx="1980000" cy="3420000"/>
          </a:xfrm>
        </p:grpSpPr>
        <p:sp>
          <p:nvSpPr>
            <p:cNvPr id="10" name="Rounded Rectangle 41">
              <a:extLst>
                <a:ext uri="{FF2B5EF4-FFF2-40B4-BE49-F238E27FC236}">
                  <a16:creationId xmlns:a16="http://schemas.microsoft.com/office/drawing/2014/main" xmlns="" id="{21AFB044-FD6E-4AF8-96AB-745B59DDD5A4}"/>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42">
              <a:extLst>
                <a:ext uri="{FF2B5EF4-FFF2-40B4-BE49-F238E27FC236}">
                  <a16:creationId xmlns:a16="http://schemas.microsoft.com/office/drawing/2014/main" xmlns="" id="{6409FE8E-D06A-4B35-BFD3-DD184A079BB7}"/>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6">
              <a:extLst>
                <a:ext uri="{FF2B5EF4-FFF2-40B4-BE49-F238E27FC236}">
                  <a16:creationId xmlns:a16="http://schemas.microsoft.com/office/drawing/2014/main" xmlns="" id="{5CA207E7-E95E-46F5-A8A1-AD533B809BE8}"/>
                </a:ext>
              </a:extLst>
            </p:cNvPr>
            <p:cNvGrpSpPr/>
            <p:nvPr userDrawn="1"/>
          </p:nvGrpSpPr>
          <p:grpSpPr>
            <a:xfrm>
              <a:off x="2332851" y="5138854"/>
              <a:ext cx="191820" cy="211002"/>
              <a:chOff x="2453209" y="5151638"/>
              <a:chExt cx="191820" cy="211002"/>
            </a:xfrm>
          </p:grpSpPr>
          <p:sp>
            <p:nvSpPr>
              <p:cNvPr id="13" name="Oval 44">
                <a:extLst>
                  <a:ext uri="{FF2B5EF4-FFF2-40B4-BE49-F238E27FC236}">
                    <a16:creationId xmlns:a16="http://schemas.microsoft.com/office/drawing/2014/main" xmlns="" id="{D196795B-533F-443E-A9FD-AEB2894BFF76}"/>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45">
                <a:extLst>
                  <a:ext uri="{FF2B5EF4-FFF2-40B4-BE49-F238E27FC236}">
                    <a16:creationId xmlns:a16="http://schemas.microsoft.com/office/drawing/2014/main" xmlns="" id="{7FC5C28D-04C0-4401-B217-13CA4F8A91D1}"/>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5" name="Group 5">
            <a:extLst>
              <a:ext uri="{FF2B5EF4-FFF2-40B4-BE49-F238E27FC236}">
                <a16:creationId xmlns:a16="http://schemas.microsoft.com/office/drawing/2014/main" xmlns="" id="{820ACAAC-DC01-4142-B3A4-08464EFC2E95}"/>
              </a:ext>
            </a:extLst>
          </p:cNvPr>
          <p:cNvGrpSpPr/>
          <p:nvPr userDrawn="1"/>
        </p:nvGrpSpPr>
        <p:grpSpPr>
          <a:xfrm>
            <a:off x="9467615" y="2739753"/>
            <a:ext cx="2029599" cy="3505672"/>
            <a:chOff x="1438761" y="2033015"/>
            <a:chExt cx="1980000" cy="3420000"/>
          </a:xfrm>
        </p:grpSpPr>
        <p:sp>
          <p:nvSpPr>
            <p:cNvPr id="16" name="Rounded Rectangle 41">
              <a:extLst>
                <a:ext uri="{FF2B5EF4-FFF2-40B4-BE49-F238E27FC236}">
                  <a16:creationId xmlns:a16="http://schemas.microsoft.com/office/drawing/2014/main" xmlns="" id="{F4A599C3-B53A-47D9-B643-0693601665B7}"/>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42">
              <a:extLst>
                <a:ext uri="{FF2B5EF4-FFF2-40B4-BE49-F238E27FC236}">
                  <a16:creationId xmlns:a16="http://schemas.microsoft.com/office/drawing/2014/main" xmlns="" id="{C8297C35-1867-4E31-A4CB-1E056B27E393}"/>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6">
              <a:extLst>
                <a:ext uri="{FF2B5EF4-FFF2-40B4-BE49-F238E27FC236}">
                  <a16:creationId xmlns:a16="http://schemas.microsoft.com/office/drawing/2014/main" xmlns="" id="{981654CC-984C-4EB6-8C63-81F1A125D1F1}"/>
                </a:ext>
              </a:extLst>
            </p:cNvPr>
            <p:cNvGrpSpPr/>
            <p:nvPr userDrawn="1"/>
          </p:nvGrpSpPr>
          <p:grpSpPr>
            <a:xfrm>
              <a:off x="2332851" y="5138854"/>
              <a:ext cx="191820" cy="211002"/>
              <a:chOff x="2453209" y="5151638"/>
              <a:chExt cx="191820" cy="211002"/>
            </a:xfrm>
          </p:grpSpPr>
          <p:sp>
            <p:nvSpPr>
              <p:cNvPr id="19" name="Oval 44">
                <a:extLst>
                  <a:ext uri="{FF2B5EF4-FFF2-40B4-BE49-F238E27FC236}">
                    <a16:creationId xmlns:a16="http://schemas.microsoft.com/office/drawing/2014/main" xmlns="" id="{6F17D607-F1C4-4364-874B-335B32EAE676}"/>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ounded Rectangle 45">
                <a:extLst>
                  <a:ext uri="{FF2B5EF4-FFF2-40B4-BE49-F238E27FC236}">
                    <a16:creationId xmlns:a16="http://schemas.microsoft.com/office/drawing/2014/main" xmlns="" id="{44F5E29D-F731-4A5B-986D-4229461BC256}"/>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xmlns="" id="{9A1695C9-85F6-4760-8539-3631CCA00268}"/>
              </a:ext>
            </a:extLst>
          </p:cNvPr>
          <p:cNvSpPr>
            <a:spLocks noGrp="1"/>
          </p:cNvSpPr>
          <p:nvPr>
            <p:ph type="pic" idx="16" hasCustomPrompt="1"/>
          </p:nvPr>
        </p:nvSpPr>
        <p:spPr>
          <a:xfrm>
            <a:off x="4583669" y="3080025"/>
            <a:ext cx="1834384" cy="273762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0" name="Picture Placeholder 2">
            <a:extLst>
              <a:ext uri="{FF2B5EF4-FFF2-40B4-BE49-F238E27FC236}">
                <a16:creationId xmlns:a16="http://schemas.microsoft.com/office/drawing/2014/main" xmlns="" id="{ACBD4965-6F82-47DB-8F4B-43A1E51F48A5}"/>
              </a:ext>
            </a:extLst>
          </p:cNvPr>
          <p:cNvSpPr>
            <a:spLocks noGrp="1"/>
          </p:cNvSpPr>
          <p:nvPr>
            <p:ph type="pic" idx="17" hasCustomPrompt="1"/>
          </p:nvPr>
        </p:nvSpPr>
        <p:spPr>
          <a:xfrm>
            <a:off x="7074446" y="3080025"/>
            <a:ext cx="1834384" cy="273762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1" name="Picture Placeholder 2">
            <a:extLst>
              <a:ext uri="{FF2B5EF4-FFF2-40B4-BE49-F238E27FC236}">
                <a16:creationId xmlns:a16="http://schemas.microsoft.com/office/drawing/2014/main" xmlns="" id="{60E75232-41AF-4527-9D75-F5DCBC0B6766}"/>
              </a:ext>
            </a:extLst>
          </p:cNvPr>
          <p:cNvSpPr>
            <a:spLocks noGrp="1"/>
          </p:cNvSpPr>
          <p:nvPr>
            <p:ph type="pic" idx="18" hasCustomPrompt="1"/>
          </p:nvPr>
        </p:nvSpPr>
        <p:spPr>
          <a:xfrm>
            <a:off x="9565222" y="3080025"/>
            <a:ext cx="1834384" cy="273762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xmlns=""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xmlns="" id="{6725E0BD-61A5-4FFA-865C-940D100A09A4}"/>
              </a:ext>
            </a:extLst>
          </p:cNvPr>
          <p:cNvSpPr>
            <a:spLocks noGrp="1"/>
          </p:cNvSpPr>
          <p:nvPr>
            <p:ph type="pic" idx="15" hasCustomPrompt="1"/>
          </p:nvPr>
        </p:nvSpPr>
        <p:spPr>
          <a:xfrm>
            <a:off x="0" y="3959525"/>
            <a:ext cx="2812211" cy="2898475"/>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xmlns="" id="{118FFEBA-0F02-4AE7-9B68-4CBE6F986B78}"/>
              </a:ext>
            </a:extLst>
          </p:cNvPr>
          <p:cNvSpPr>
            <a:spLocks noGrp="1"/>
          </p:cNvSpPr>
          <p:nvPr>
            <p:ph type="pic" idx="16" hasCustomPrompt="1"/>
          </p:nvPr>
        </p:nvSpPr>
        <p:spPr>
          <a:xfrm>
            <a:off x="2938732" y="3959525"/>
            <a:ext cx="2812211" cy="2898475"/>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xmlns="" id="{EBD3096E-D895-4651-A641-CDD403904CEC}"/>
              </a:ext>
            </a:extLst>
          </p:cNvPr>
          <p:cNvSpPr>
            <a:spLocks noGrp="1"/>
          </p:cNvSpPr>
          <p:nvPr>
            <p:ph type="pic" idx="17" hasCustomPrompt="1"/>
          </p:nvPr>
        </p:nvSpPr>
        <p:spPr>
          <a:xfrm>
            <a:off x="5877464" y="3959525"/>
            <a:ext cx="2812211" cy="2898475"/>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CA1BAEE0-A4ED-444D-A1A7-ACD7E81AD045}"/>
              </a:ext>
            </a:extLst>
          </p:cNvPr>
          <p:cNvGrpSpPr/>
          <p:nvPr userDrawn="1"/>
        </p:nvGrpSpPr>
        <p:grpSpPr>
          <a:xfrm>
            <a:off x="580088" y="2536288"/>
            <a:ext cx="5265908" cy="2893260"/>
            <a:chOff x="-548507" y="477868"/>
            <a:chExt cx="11570449" cy="6357177"/>
          </a:xfrm>
        </p:grpSpPr>
        <p:sp>
          <p:nvSpPr>
            <p:cNvPr id="3" name="Freeform: Shape 2">
              <a:extLst>
                <a:ext uri="{FF2B5EF4-FFF2-40B4-BE49-F238E27FC236}">
                  <a16:creationId xmlns:a16="http://schemas.microsoft.com/office/drawing/2014/main" xmlns="" id="{79062AFE-B9CB-431B-BC38-A289DB772C0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xmlns="" id="{C99FED08-9F34-4CEB-9CD9-D808346EC0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xmlns="" id="{9F4BD188-CC50-4158-98A4-AAC9609C12D1}"/>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2A15DB1C-FF77-4E6F-9E3C-7F5B13BD5B9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xmlns="" id="{97AD2396-1849-4318-A0B4-40A89BBF45F5}"/>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xmlns="" id="{B8764B3D-37D2-41EC-900D-8AF407CA428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xmlns="" id="{0A3753AC-05A2-4A25-8665-2221B1F761D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xmlns="" id="{2088FA50-6991-4AF6-8E7E-FD83F946723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xmlns="" id="{42CC9944-EDE5-48AE-980F-7BBBF97BD087}"/>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xmlns="" id="{123EFC7A-B461-4CF2-9489-0E5ACD82B61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55E4FF21-96D3-4707-98F7-6753D8EAD399}"/>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xmlns="" id="{B536C619-4F62-438C-B42D-16EF24F9E307}"/>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xmlns="" id="{0E489B28-E610-4693-A003-DD91CC0488A4}"/>
              </a:ext>
            </a:extLst>
          </p:cNvPr>
          <p:cNvSpPr>
            <a:spLocks noGrp="1"/>
          </p:cNvSpPr>
          <p:nvPr>
            <p:ph type="pic" sz="quarter" idx="14" hasCustomPrompt="1"/>
          </p:nvPr>
        </p:nvSpPr>
        <p:spPr>
          <a:xfrm>
            <a:off x="1287579" y="2692223"/>
            <a:ext cx="3879644" cy="235170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xmlns="" id="{2F09EACF-7301-4216-9D42-E5392B36C1C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8" r:id="rId5"/>
    <p:sldLayoutId id="2147483679" r:id="rId6"/>
    <p:sldLayoutId id="2147483680" r:id="rId7"/>
    <p:sldLayoutId id="2147483682" r:id="rId8"/>
    <p:sldLayoutId id="2147483683" r:id="rId9"/>
    <p:sldLayoutId id="2147483684" r:id="rId10"/>
    <p:sldLayoutId id="2147483686" r:id="rId11"/>
    <p:sldLayoutId id="2147483687" r:id="rId12"/>
    <p:sldLayoutId id="2147483688" r:id="rId13"/>
    <p:sldLayoutId id="2147483671" r:id="rId14"/>
    <p:sldLayoutId id="2147483672"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medium.com/@siddharthmakadiya/preventing-memory-leaks-in-flutter-best-practices-and-tools-293ddca1556e" TargetMode="External"/><Relationship Id="rId3" Type="http://schemas.openxmlformats.org/officeDocument/2006/relationships/hyperlink" Target="https://medium.com/geekculture/how-to-reduce-app-size-flutter-with-easy-steps-cb86c20f0b8c" TargetMode="External"/><Relationship Id="rId7" Type="http://schemas.openxmlformats.org/officeDocument/2006/relationships/hyperlink" Target="https://www.raywenderlich.com/4690472-memory-leaks-in-android#toc-anchor-009" TargetMode="External"/><Relationship Id="rId2" Type="http://schemas.openxmlformats.org/officeDocument/2006/relationships/hyperlink" Target="https://blog.devgenius.io/identifying-and-handling-memory-leaks-in-flutter-apps-1ad5e7d499e7" TargetMode="External"/><Relationship Id="rId1" Type="http://schemas.openxmlformats.org/officeDocument/2006/relationships/slideLayout" Target="../slideLayouts/slideLayout10.xml"/><Relationship Id="rId6" Type="http://schemas.openxmlformats.org/officeDocument/2006/relationships/hyperlink" Target="https://docs.flutter.dev/perf/best-practices" TargetMode="External"/><Relationship Id="rId11" Type="http://schemas.openxmlformats.org/officeDocument/2006/relationships/hyperlink" Target="https://pub.dev/packages/flutter_cache_manager" TargetMode="External"/><Relationship Id="rId5" Type="http://schemas.openxmlformats.org/officeDocument/2006/relationships/hyperlink" Target="https://www.expertappdevs.com/blog/improve-flutter-app-performance" TargetMode="External"/><Relationship Id="rId10" Type="http://schemas.openxmlformats.org/officeDocument/2006/relationships/hyperlink" Target="https://stackoverflow.com/questions/57674085/how-to-find-memory-leaks-in-flutter" TargetMode="External"/><Relationship Id="rId4" Type="http://schemas.openxmlformats.org/officeDocument/2006/relationships/hyperlink" Target="https://www.geeksforgeeks.org/ways-to-optimize-the-performance-of-your-flutter-application" TargetMode="External"/><Relationship Id="rId9" Type="http://schemas.openxmlformats.org/officeDocument/2006/relationships/hyperlink" Target="https://www.linkedin.com/pulse/understanding-memory-leaks-flutter-apps-nabraj-khadk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03B4C724-0776-4328-8F0A-B72DA1579537}"/>
              </a:ext>
            </a:extLst>
          </p:cNvPr>
          <p:cNvSpPr txBox="1"/>
          <p:nvPr/>
        </p:nvSpPr>
        <p:spPr>
          <a:xfrm>
            <a:off x="5886995" y="3985081"/>
            <a:ext cx="5741457" cy="923330"/>
          </a:xfrm>
          <a:prstGeom prst="rect">
            <a:avLst/>
          </a:prstGeom>
          <a:noFill/>
        </p:spPr>
        <p:txBody>
          <a:bodyPr wrap="square" rtlCol="0" anchor="ctr">
            <a:spAutoFit/>
          </a:bodyPr>
          <a:lstStyle/>
          <a:p>
            <a:pPr algn="r"/>
            <a:r>
              <a:rPr lang="en-US" sz="5400" b="1" dirty="0" smtClean="0">
                <a:solidFill>
                  <a:schemeClr val="bg1"/>
                </a:solidFill>
                <a:latin typeface="+mj-lt"/>
              </a:rPr>
              <a:t>Memory Leak</a:t>
            </a:r>
            <a:endParaRPr lang="ko-KR" altLang="en-US" sz="54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xmlns="" id="{2B6167FF-AD5E-41E4-8385-3024DC936CF2}"/>
              </a:ext>
            </a:extLst>
          </p:cNvPr>
          <p:cNvSpPr txBox="1"/>
          <p:nvPr/>
        </p:nvSpPr>
        <p:spPr>
          <a:xfrm>
            <a:off x="7779658" y="5409321"/>
            <a:ext cx="3812648" cy="379656"/>
          </a:xfrm>
          <a:prstGeom prst="rect">
            <a:avLst/>
          </a:prstGeom>
          <a:noFill/>
        </p:spPr>
        <p:txBody>
          <a:bodyPr wrap="square" rtlCol="0" anchor="ctr">
            <a:spAutoFit/>
          </a:bodyPr>
          <a:lstStyle/>
          <a:p>
            <a:r>
              <a:rPr lang="en-US" altLang="ko-KR" sz="1867" dirty="0" smtClean="0">
                <a:solidFill>
                  <a:schemeClr val="accent1"/>
                </a:solidFill>
                <a:cs typeface="Arial" pitchFamily="34" charset="0"/>
              </a:rPr>
              <a:t>Mobile </a:t>
            </a:r>
            <a:r>
              <a:rPr lang="en-US" altLang="ko-KR" sz="1867" dirty="0" smtClean="0">
                <a:solidFill>
                  <a:schemeClr val="accent1"/>
                </a:solidFill>
                <a:cs typeface="Arial" pitchFamily="34" charset="0"/>
              </a:rPr>
              <a:t>Development</a:t>
            </a:r>
            <a:endParaRPr lang="ko-KR" altLang="en-US" sz="1867" dirty="0">
              <a:solidFill>
                <a:schemeClr val="accent1"/>
              </a:solidFill>
              <a:cs typeface="Arial" pitchFamily="34" charset="0"/>
            </a:endParaRPr>
          </a:p>
        </p:txBody>
      </p:sp>
    </p:spTree>
    <p:extLst>
      <p:ext uri="{BB962C8B-B14F-4D97-AF65-F5344CB8AC3E}">
        <p14:creationId xmlns:p14="http://schemas.microsoft.com/office/powerpoint/2010/main" val="3021173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71D24F1-0026-4928-BED1-46C3BB9498FD}"/>
              </a:ext>
            </a:extLst>
          </p:cNvPr>
          <p:cNvSpPr txBox="1"/>
          <p:nvPr/>
        </p:nvSpPr>
        <p:spPr>
          <a:xfrm>
            <a:off x="464463" y="1302289"/>
            <a:ext cx="6749138" cy="6001643"/>
          </a:xfrm>
          <a:prstGeom prst="rect">
            <a:avLst/>
          </a:prstGeom>
          <a:noFill/>
        </p:spPr>
        <p:txBody>
          <a:bodyPr wrap="square" rtlCol="0">
            <a:spAutoFit/>
          </a:bodyPr>
          <a:lstStyle/>
          <a:p>
            <a:pPr marL="285750" indent="-285750">
              <a:lnSpc>
                <a:spcPct val="200000"/>
              </a:lnSpc>
              <a:buFont typeface="Wingdings" pitchFamily="2" charset="2"/>
              <a:buChar char="Ø"/>
            </a:pPr>
            <a:r>
              <a:rPr lang="en-US" sz="1600" dirty="0" smtClean="0">
                <a:solidFill>
                  <a:schemeClr val="bg1"/>
                </a:solidFill>
                <a:latin typeface="Times New Roman" pitchFamily="18" charset="0"/>
                <a:cs typeface="Times New Roman" pitchFamily="18" charset="0"/>
              </a:rPr>
              <a:t>Manual</a:t>
            </a:r>
            <a:r>
              <a:rPr lang="en-US" sz="1600" dirty="0">
                <a:solidFill>
                  <a:schemeClr val="bg1"/>
                </a:solidFill>
                <a:latin typeface="Times New Roman" pitchFamily="18" charset="0"/>
                <a:cs typeface="Times New Roman" pitchFamily="18" charset="0"/>
              </a:rPr>
              <a:t> Memory Management: In this method, the programmer is responsible for allocating and </a:t>
            </a:r>
            <a:r>
              <a:rPr lang="en-US" sz="1600" dirty="0" smtClean="0">
                <a:solidFill>
                  <a:schemeClr val="bg1"/>
                </a:solidFill>
                <a:latin typeface="Times New Roman" pitchFamily="18" charset="0"/>
                <a:cs typeface="Times New Roman" pitchFamily="18" charset="0"/>
              </a:rPr>
              <a:t>de allocating </a:t>
            </a:r>
            <a:r>
              <a:rPr lang="en-US" sz="1600" dirty="0">
                <a:solidFill>
                  <a:schemeClr val="bg1"/>
                </a:solidFill>
                <a:latin typeface="Times New Roman" pitchFamily="18" charset="0"/>
                <a:cs typeface="Times New Roman" pitchFamily="18" charset="0"/>
              </a:rPr>
              <a:t>memory manually. This is typically used in languages such as C and C</a:t>
            </a:r>
            <a:r>
              <a:rPr lang="en-US" sz="1600" dirty="0" smtClean="0">
                <a:solidFill>
                  <a:schemeClr val="bg1"/>
                </a:solidFill>
                <a:latin typeface="Times New Roman" pitchFamily="18" charset="0"/>
                <a:cs typeface="Times New Roman" pitchFamily="18" charset="0"/>
              </a:rPr>
              <a:t>++.</a:t>
            </a:r>
          </a:p>
          <a:p>
            <a:pPr marL="285750" indent="-285750">
              <a:lnSpc>
                <a:spcPct val="200000"/>
              </a:lnSpc>
              <a:buFont typeface="Wingdings" pitchFamily="2" charset="2"/>
              <a:buChar char="Ø"/>
            </a:pPr>
            <a:endParaRPr lang="en-US" sz="1600" dirty="0" smtClean="0">
              <a:solidFill>
                <a:schemeClr val="bg1"/>
              </a:solidFill>
              <a:latin typeface="Times New Roman" pitchFamily="18" charset="0"/>
              <a:cs typeface="Times New Roman" pitchFamily="18" charset="0"/>
            </a:endParaRPr>
          </a:p>
          <a:p>
            <a:pPr marL="285750" indent="-285750">
              <a:lnSpc>
                <a:spcPct val="200000"/>
              </a:lnSpc>
              <a:buFont typeface="Wingdings" pitchFamily="2" charset="2"/>
              <a:buChar char="Ø"/>
            </a:pPr>
            <a:r>
              <a:rPr lang="en-US" sz="1600" dirty="0" smtClean="0">
                <a:solidFill>
                  <a:schemeClr val="bg1"/>
                </a:solidFill>
                <a:latin typeface="Times New Roman" pitchFamily="18" charset="0"/>
                <a:cs typeface="Times New Roman" pitchFamily="18" charset="0"/>
              </a:rPr>
              <a:t>Automatic</a:t>
            </a:r>
            <a:r>
              <a:rPr lang="en-US" sz="1600" dirty="0">
                <a:solidFill>
                  <a:schemeClr val="bg1"/>
                </a:solidFill>
                <a:latin typeface="Times New Roman" pitchFamily="18" charset="0"/>
                <a:cs typeface="Times New Roman" pitchFamily="18" charset="0"/>
              </a:rPr>
              <a:t> Memory Management: Some programming languages, such as Java ,</a:t>
            </a:r>
            <a:r>
              <a:rPr lang="en-US" sz="1600" dirty="0" smtClean="0">
                <a:solidFill>
                  <a:schemeClr val="bg1"/>
                </a:solidFill>
                <a:latin typeface="Times New Roman" pitchFamily="18" charset="0"/>
                <a:cs typeface="Times New Roman" pitchFamily="18" charset="0"/>
              </a:rPr>
              <a:t> Python and dart .use </a:t>
            </a:r>
            <a:r>
              <a:rPr lang="en-US" sz="1600" dirty="0">
                <a:solidFill>
                  <a:schemeClr val="bg1"/>
                </a:solidFill>
                <a:latin typeface="Times New Roman" pitchFamily="18" charset="0"/>
                <a:cs typeface="Times New Roman" pitchFamily="18" charset="0"/>
              </a:rPr>
              <a:t>automatic memory management, also known as garbage collection. The program automatically releases memory that is no longer in use, without the need for the programmer to manually </a:t>
            </a:r>
            <a:r>
              <a:rPr lang="en-US" sz="1600" dirty="0" err="1">
                <a:solidFill>
                  <a:schemeClr val="bg1"/>
                </a:solidFill>
                <a:latin typeface="Times New Roman" pitchFamily="18" charset="0"/>
                <a:cs typeface="Times New Roman" pitchFamily="18" charset="0"/>
              </a:rPr>
              <a:t>deallocate</a:t>
            </a:r>
            <a:r>
              <a:rPr lang="en-US" sz="1600" dirty="0">
                <a:solidFill>
                  <a:schemeClr val="bg1"/>
                </a:solidFill>
                <a:latin typeface="Times New Roman" pitchFamily="18" charset="0"/>
                <a:cs typeface="Times New Roman" pitchFamily="18" charset="0"/>
              </a:rPr>
              <a:t> it.</a:t>
            </a:r>
            <a:br>
              <a:rPr lang="en-US" sz="1600" dirty="0">
                <a:solidFill>
                  <a:schemeClr val="bg1"/>
                </a:solidFill>
                <a:latin typeface="Times New Roman" pitchFamily="18" charset="0"/>
                <a:cs typeface="Times New Roman" pitchFamily="18" charset="0"/>
              </a:rPr>
            </a:br>
            <a:r>
              <a:rPr lang="en-US" sz="1600" dirty="0"/>
              <a:t/>
            </a:r>
            <a:br>
              <a:rPr lang="en-US" sz="1600" dirty="0"/>
            </a:br>
            <a:r>
              <a:rPr lang="en-US" sz="1600" dirty="0"/>
              <a:t/>
            </a:r>
            <a:br>
              <a:rPr lang="en-US" sz="1600" dirty="0"/>
            </a:br>
            <a:r>
              <a:rPr lang="en-US" sz="1600" dirty="0">
                <a:solidFill>
                  <a:schemeClr val="bg1"/>
                </a:solidFill>
              </a:rPr>
              <a:t/>
            </a:r>
            <a:br>
              <a:rPr lang="en-US" sz="1600" dirty="0">
                <a:solidFill>
                  <a:schemeClr val="bg1"/>
                </a:solidFill>
              </a:rPr>
            </a:br>
            <a:endParaRPr lang="ko-KR" altLang="en-US" sz="1600" b="1" dirty="0">
              <a:solidFill>
                <a:schemeClr val="bg1"/>
              </a:solidFill>
              <a:cs typeface="Arial" pitchFamily="34" charset="0"/>
            </a:endParaRPr>
          </a:p>
        </p:txBody>
      </p:sp>
      <p:sp>
        <p:nvSpPr>
          <p:cNvPr id="4" name="TextBox 3">
            <a:extLst>
              <a:ext uri="{FF2B5EF4-FFF2-40B4-BE49-F238E27FC236}">
                <a16:creationId xmlns:a16="http://schemas.microsoft.com/office/drawing/2014/main" xmlns="" id="{2FB59224-8A2C-4C58-A0CC-597E689195A6}"/>
              </a:ext>
            </a:extLst>
          </p:cNvPr>
          <p:cNvSpPr txBox="1"/>
          <p:nvPr/>
        </p:nvSpPr>
        <p:spPr>
          <a:xfrm>
            <a:off x="506771" y="416935"/>
            <a:ext cx="6387520" cy="523220"/>
          </a:xfrm>
          <a:prstGeom prst="rect">
            <a:avLst/>
          </a:prstGeom>
          <a:noFill/>
        </p:spPr>
        <p:txBody>
          <a:bodyPr wrap="square" rtlCol="0" anchor="ctr">
            <a:spAutoFit/>
          </a:bodyPr>
          <a:lstStyle/>
          <a:p>
            <a:pPr algn="dist"/>
            <a:r>
              <a:rPr lang="en-US" altLang="ko-KR" sz="2800" b="1" dirty="0" smtClean="0">
                <a:solidFill>
                  <a:schemeClr val="accent1"/>
                </a:solidFill>
                <a:cs typeface="Arial" pitchFamily="34" charset="0"/>
              </a:rPr>
              <a:t>Memory Management Type</a:t>
            </a:r>
            <a:endParaRPr lang="en-US" altLang="ko-KR" sz="2800" b="1" dirty="0">
              <a:solidFill>
                <a:schemeClr val="accent1"/>
              </a:solidFill>
              <a:latin typeface="Arial Black" panose="020B0A04020102020204" pitchFamily="34" charset="0"/>
              <a:cs typeface="Arial" pitchFamily="34" charset="0"/>
            </a:endParaRPr>
          </a:p>
        </p:txBody>
      </p:sp>
    </p:spTree>
    <p:extLst>
      <p:ext uri="{BB962C8B-B14F-4D97-AF65-F5344CB8AC3E}">
        <p14:creationId xmlns:p14="http://schemas.microsoft.com/office/powerpoint/2010/main" val="19564938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71D24F1-0026-4928-BED1-46C3BB9498FD}"/>
              </a:ext>
            </a:extLst>
          </p:cNvPr>
          <p:cNvSpPr txBox="1"/>
          <p:nvPr/>
        </p:nvSpPr>
        <p:spPr>
          <a:xfrm>
            <a:off x="493491" y="808813"/>
            <a:ext cx="8171538" cy="1570173"/>
          </a:xfrm>
          <a:prstGeom prst="rect">
            <a:avLst/>
          </a:prstGeom>
          <a:noFill/>
        </p:spPr>
        <p:txBody>
          <a:bodyPr wrap="square" rtlCol="0">
            <a:spAutoFit/>
          </a:bodyPr>
          <a:lstStyle/>
          <a:p>
            <a:pPr marL="285750" indent="-285750">
              <a:lnSpc>
                <a:spcPct val="150000"/>
              </a:lnSpc>
              <a:buFont typeface="Wingdings" pitchFamily="2" charset="2"/>
              <a:buChar char="Ø"/>
            </a:pPr>
            <a:r>
              <a:rPr lang="en-US" b="1" dirty="0">
                <a:solidFill>
                  <a:schemeClr val="bg1"/>
                </a:solidFill>
              </a:rPr>
              <a:t>How does the garbage collector work?</a:t>
            </a:r>
            <a:br>
              <a:rPr lang="en-US" b="1" dirty="0">
                <a:solidFill>
                  <a:schemeClr val="bg1"/>
                </a:solidFill>
              </a:rPr>
            </a:br>
            <a:r>
              <a:rPr lang="en-US" sz="1600" dirty="0" smtClean="0">
                <a:solidFill>
                  <a:schemeClr val="bg1"/>
                </a:solidFill>
              </a:rPr>
              <a:t>The </a:t>
            </a:r>
            <a:r>
              <a:rPr lang="en-US" sz="1600" dirty="0">
                <a:solidFill>
                  <a:schemeClr val="bg1"/>
                </a:solidFill>
              </a:rPr>
              <a:t>garbage collector is looking for unused or unreachable objects. When there is an object in the heap that does not have any reference pointed to it, the garbage collector will take care of releasing it from memory and reclaim more space.</a:t>
            </a:r>
            <a:endParaRPr lang="ko-KR" altLang="en-US" sz="1600" b="1" dirty="0">
              <a:solidFill>
                <a:schemeClr val="bg1"/>
              </a:solidFill>
              <a:cs typeface="Arial" pitchFamily="34" charset="0"/>
            </a:endParaRPr>
          </a:p>
        </p:txBody>
      </p:sp>
      <p:sp>
        <p:nvSpPr>
          <p:cNvPr id="6" name="TextBox 5">
            <a:extLst>
              <a:ext uri="{FF2B5EF4-FFF2-40B4-BE49-F238E27FC236}">
                <a16:creationId xmlns:a16="http://schemas.microsoft.com/office/drawing/2014/main" xmlns="" id="{B71D24F1-0026-4928-BED1-46C3BB9498FD}"/>
              </a:ext>
            </a:extLst>
          </p:cNvPr>
          <p:cNvSpPr txBox="1"/>
          <p:nvPr/>
        </p:nvSpPr>
        <p:spPr>
          <a:xfrm>
            <a:off x="500751" y="2456155"/>
            <a:ext cx="8171538" cy="1939505"/>
          </a:xfrm>
          <a:prstGeom prst="rect">
            <a:avLst/>
          </a:prstGeom>
          <a:noFill/>
        </p:spPr>
        <p:txBody>
          <a:bodyPr wrap="square" rtlCol="0">
            <a:spAutoFit/>
          </a:bodyPr>
          <a:lstStyle/>
          <a:p>
            <a:pPr marL="285750" indent="-285750">
              <a:lnSpc>
                <a:spcPct val="150000"/>
              </a:lnSpc>
              <a:buFont typeface="Wingdings" pitchFamily="2" charset="2"/>
              <a:buChar char="Ø"/>
            </a:pPr>
            <a:r>
              <a:rPr lang="en-US" b="1" dirty="0">
                <a:solidFill>
                  <a:schemeClr val="bg1"/>
                </a:solidFill>
              </a:rPr>
              <a:t>Memory management in Android</a:t>
            </a:r>
            <a:r>
              <a:rPr lang="en-US" dirty="0"/>
              <a:t>:</a:t>
            </a:r>
            <a:r>
              <a:rPr lang="en-US" b="1" dirty="0" smtClean="0">
                <a:solidFill>
                  <a:schemeClr val="bg1"/>
                </a:solidFill>
              </a:rPr>
              <a:t>?</a:t>
            </a:r>
            <a:r>
              <a:rPr lang="en-US" b="1" dirty="0">
                <a:solidFill>
                  <a:schemeClr val="bg1"/>
                </a:solidFill>
              </a:rPr>
              <a:t/>
            </a:r>
            <a:br>
              <a:rPr lang="en-US" b="1" dirty="0">
                <a:solidFill>
                  <a:schemeClr val="bg1"/>
                </a:solidFill>
              </a:rPr>
            </a:br>
            <a:r>
              <a:rPr lang="en-US" sz="1600" dirty="0">
                <a:solidFill>
                  <a:schemeClr val="bg1"/>
                </a:solidFill>
              </a:rPr>
              <a:t>Android uses a variant of the </a:t>
            </a:r>
            <a:r>
              <a:rPr lang="en-US" sz="1600" dirty="0" err="1">
                <a:solidFill>
                  <a:schemeClr val="bg1"/>
                </a:solidFill>
              </a:rPr>
              <a:t>Dalvik</a:t>
            </a:r>
            <a:r>
              <a:rPr lang="en-US" sz="1600" dirty="0">
                <a:solidFill>
                  <a:schemeClr val="bg1"/>
                </a:solidFill>
              </a:rPr>
              <a:t> Virtual Machine (DVM) called the ART (Android Runtime) which uses a garbage collector to automatically free up memory no longer in use. The garbage collector periodically checks for objects that are no longer being used by the application and frees up the memory associated with those objects.</a:t>
            </a:r>
            <a:endParaRPr lang="ko-KR" altLang="en-US" sz="1600" dirty="0">
              <a:solidFill>
                <a:schemeClr val="bg1"/>
              </a:solidFill>
            </a:endParaRPr>
          </a:p>
        </p:txBody>
      </p:sp>
      <p:sp>
        <p:nvSpPr>
          <p:cNvPr id="7" name="TextBox 6">
            <a:extLst>
              <a:ext uri="{FF2B5EF4-FFF2-40B4-BE49-F238E27FC236}">
                <a16:creationId xmlns:a16="http://schemas.microsoft.com/office/drawing/2014/main" xmlns="" id="{B71D24F1-0026-4928-BED1-46C3BB9498FD}"/>
              </a:ext>
            </a:extLst>
          </p:cNvPr>
          <p:cNvSpPr txBox="1"/>
          <p:nvPr/>
        </p:nvSpPr>
        <p:spPr>
          <a:xfrm>
            <a:off x="508011" y="4466347"/>
            <a:ext cx="8171538" cy="1985159"/>
          </a:xfrm>
          <a:prstGeom prst="rect">
            <a:avLst/>
          </a:prstGeom>
          <a:noFill/>
        </p:spPr>
        <p:txBody>
          <a:bodyPr wrap="square" rtlCol="0">
            <a:spAutoFit/>
          </a:bodyPr>
          <a:lstStyle/>
          <a:p>
            <a:pPr marL="285750" indent="-285750">
              <a:lnSpc>
                <a:spcPct val="150000"/>
              </a:lnSpc>
              <a:buFont typeface="Wingdings" pitchFamily="2" charset="2"/>
              <a:buChar char="Ø"/>
            </a:pPr>
            <a:r>
              <a:rPr lang="en-US" b="1" dirty="0">
                <a:solidFill>
                  <a:schemeClr val="bg1"/>
                </a:solidFill>
              </a:rPr>
              <a:t>Memory management in </a:t>
            </a:r>
            <a:r>
              <a:rPr lang="en-US" b="1" dirty="0" smtClean="0">
                <a:solidFill>
                  <a:schemeClr val="bg1"/>
                </a:solidFill>
              </a:rPr>
              <a:t>Flutter</a:t>
            </a:r>
            <a:r>
              <a:rPr lang="en-US" dirty="0" smtClean="0"/>
              <a:t>:</a:t>
            </a:r>
            <a:r>
              <a:rPr lang="en-US" b="1" dirty="0" smtClean="0">
                <a:solidFill>
                  <a:schemeClr val="bg1"/>
                </a:solidFill>
              </a:rPr>
              <a:t>?</a:t>
            </a:r>
            <a:r>
              <a:rPr lang="en-US" b="1" dirty="0">
                <a:solidFill>
                  <a:schemeClr val="bg1"/>
                </a:solidFill>
              </a:rPr>
              <a:t/>
            </a:r>
            <a:br>
              <a:rPr lang="en-US" b="1" dirty="0">
                <a:solidFill>
                  <a:schemeClr val="bg1"/>
                </a:solidFill>
              </a:rPr>
            </a:br>
            <a:r>
              <a:rPr lang="en-US" sz="1600" dirty="0">
                <a:solidFill>
                  <a:schemeClr val="bg1"/>
                </a:solidFill>
              </a:rPr>
              <a:t> the Dart Virtual Machine (VM) is responsible for managing memory, and it uses a garbage collector to automatically reclaim unused memory. However, memory leaks can occur if objects are not properly released from memory, causing them to linger in the heap and consume resources</a:t>
            </a:r>
            <a:endParaRPr lang="ko-KR" altLang="en-US" sz="1600" dirty="0">
              <a:solidFill>
                <a:schemeClr val="bg1"/>
              </a:solidFill>
            </a:endParaRPr>
          </a:p>
        </p:txBody>
      </p:sp>
      <p:sp>
        <p:nvSpPr>
          <p:cNvPr id="8" name="TextBox 7">
            <a:extLst>
              <a:ext uri="{FF2B5EF4-FFF2-40B4-BE49-F238E27FC236}">
                <a16:creationId xmlns:a16="http://schemas.microsoft.com/office/drawing/2014/main" xmlns="" id="{2FB59224-8A2C-4C58-A0CC-597E689195A6}"/>
              </a:ext>
            </a:extLst>
          </p:cNvPr>
          <p:cNvSpPr txBox="1"/>
          <p:nvPr/>
        </p:nvSpPr>
        <p:spPr>
          <a:xfrm>
            <a:off x="506826" y="173471"/>
            <a:ext cx="5284374" cy="523220"/>
          </a:xfrm>
          <a:prstGeom prst="rect">
            <a:avLst/>
          </a:prstGeom>
          <a:noFill/>
        </p:spPr>
        <p:txBody>
          <a:bodyPr wrap="square" rtlCol="0" anchor="ctr">
            <a:spAutoFit/>
          </a:bodyPr>
          <a:lstStyle/>
          <a:p>
            <a:pPr algn="dist"/>
            <a:r>
              <a:rPr lang="en-US" altLang="ko-KR" sz="2800" b="1" dirty="0" smtClean="0">
                <a:solidFill>
                  <a:schemeClr val="accent1"/>
                </a:solidFill>
                <a:cs typeface="Arial" pitchFamily="34" charset="0"/>
              </a:rPr>
              <a:t>Garbage Collection</a:t>
            </a:r>
            <a:endParaRPr lang="en-US" altLang="ko-KR" sz="2800" b="1" dirty="0">
              <a:solidFill>
                <a:schemeClr val="accent1"/>
              </a:solidFill>
              <a:latin typeface="Arial Black" panose="020B0A04020102020204" pitchFamily="34" charset="0"/>
              <a:cs typeface="Arial" pitchFamily="34" charset="0"/>
            </a:endParaRPr>
          </a:p>
        </p:txBody>
      </p:sp>
    </p:spTree>
    <p:extLst>
      <p:ext uri="{BB962C8B-B14F-4D97-AF65-F5344CB8AC3E}">
        <p14:creationId xmlns:p14="http://schemas.microsoft.com/office/powerpoint/2010/main" val="28746895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xmlns="" id="{468D13E1-A274-4BC9-B6C6-F28B0226B85D}"/>
              </a:ext>
            </a:extLst>
          </p:cNvPr>
          <p:cNvSpPr txBox="1">
            <a:spLocks/>
          </p:cNvSpPr>
          <p:nvPr/>
        </p:nvSpPr>
        <p:spPr>
          <a:xfrm>
            <a:off x="551546" y="304359"/>
            <a:ext cx="4412339" cy="39600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dirty="0" smtClean="0">
                <a:cs typeface="Arial" pitchFamily="34" charset="0"/>
              </a:rPr>
              <a:t>Notes</a:t>
            </a:r>
            <a:endParaRPr lang="en-US" altLang="ko-KR" sz="2400" dirty="0">
              <a:cs typeface="Arial" pitchFamily="34" charset="0"/>
            </a:endParaRPr>
          </a:p>
        </p:txBody>
      </p:sp>
      <p:sp>
        <p:nvSpPr>
          <p:cNvPr id="3" name="TextBox 2">
            <a:extLst>
              <a:ext uri="{FF2B5EF4-FFF2-40B4-BE49-F238E27FC236}">
                <a16:creationId xmlns:a16="http://schemas.microsoft.com/office/drawing/2014/main" xmlns="" id="{B71D24F1-0026-4928-BED1-46C3BB9498FD}"/>
              </a:ext>
            </a:extLst>
          </p:cNvPr>
          <p:cNvSpPr txBox="1"/>
          <p:nvPr/>
        </p:nvSpPr>
        <p:spPr>
          <a:xfrm>
            <a:off x="493491" y="808813"/>
            <a:ext cx="5793009" cy="1446550"/>
          </a:xfrm>
          <a:prstGeom prst="rect">
            <a:avLst/>
          </a:prstGeom>
          <a:noFill/>
        </p:spPr>
        <p:txBody>
          <a:bodyPr wrap="square" rtlCol="0">
            <a:spAutoFit/>
          </a:bodyPr>
          <a:lstStyle/>
          <a:p>
            <a:pPr marL="285750" indent="-285750">
              <a:lnSpc>
                <a:spcPct val="150000"/>
              </a:lnSpc>
              <a:buFont typeface="Wingdings" pitchFamily="2" charset="2"/>
              <a:buChar char="Ø"/>
            </a:pPr>
            <a:r>
              <a:rPr lang="en-US" sz="1600" dirty="0" smtClean="0">
                <a:solidFill>
                  <a:schemeClr val="bg1"/>
                </a:solidFill>
              </a:rPr>
              <a:t>If </a:t>
            </a:r>
            <a:r>
              <a:rPr lang="en-US" sz="1600" dirty="0">
                <a:solidFill>
                  <a:schemeClr val="bg1"/>
                </a:solidFill>
              </a:rPr>
              <a:t>a variable is defined, you must set it to Null in </a:t>
            </a:r>
            <a:r>
              <a:rPr lang="en-US" sz="1600" dirty="0" smtClean="0">
                <a:solidFill>
                  <a:schemeClr val="bg1"/>
                </a:solidFill>
              </a:rPr>
              <a:t>On Destroy.</a:t>
            </a:r>
          </a:p>
          <a:p>
            <a:pPr marL="285750" indent="-285750">
              <a:lnSpc>
                <a:spcPct val="150000"/>
              </a:lnSpc>
              <a:buFont typeface="Wingdings" pitchFamily="2" charset="2"/>
              <a:buChar char="Ø"/>
            </a:pPr>
            <a:r>
              <a:rPr lang="en-US" sz="1600" dirty="0" smtClean="0">
                <a:solidFill>
                  <a:schemeClr val="bg1"/>
                </a:solidFill>
              </a:rPr>
              <a:t>If </a:t>
            </a:r>
            <a:r>
              <a:rPr lang="en-US" sz="1600" dirty="0">
                <a:solidFill>
                  <a:schemeClr val="bg1"/>
                </a:solidFill>
              </a:rPr>
              <a:t>the variable identifier </a:t>
            </a:r>
            <a:r>
              <a:rPr lang="en-US" sz="1600" dirty="0" smtClean="0">
                <a:solidFill>
                  <a:schemeClr val="bg1"/>
                </a:solidFill>
              </a:rPr>
              <a:t> </a:t>
            </a:r>
            <a:r>
              <a:rPr lang="en-US" sz="1600" dirty="0">
                <a:solidFill>
                  <a:schemeClr val="bg1"/>
                </a:solidFill>
              </a:rPr>
              <a:t>as a weak </a:t>
            </a:r>
            <a:r>
              <a:rPr lang="en-US" sz="1600" dirty="0" smtClean="0">
                <a:solidFill>
                  <a:schemeClr val="bg1"/>
                </a:solidFill>
              </a:rPr>
              <a:t>reference</a:t>
            </a:r>
            <a:r>
              <a:rPr lang="en-US" sz="1600" dirty="0">
                <a:solidFill>
                  <a:schemeClr val="bg1"/>
                </a:solidFill>
              </a:rPr>
              <a:t>.</a:t>
            </a:r>
            <a:endParaRPr lang="en-US" sz="1600" dirty="0" smtClean="0">
              <a:solidFill>
                <a:schemeClr val="bg1"/>
              </a:solidFill>
            </a:endParaRPr>
          </a:p>
          <a:p>
            <a:r>
              <a:rPr lang="en-US" sz="1600" b="1" u="sng" dirty="0" smtClean="0">
                <a:solidFill>
                  <a:schemeClr val="bg1"/>
                </a:solidFill>
              </a:rPr>
              <a:t> </a:t>
            </a:r>
            <a:r>
              <a:rPr lang="en-US" sz="1600" b="1" u="sng" dirty="0">
                <a:solidFill>
                  <a:schemeClr val="bg1"/>
                </a:solidFill>
              </a:rPr>
              <a:t>the Garbage Collection remove it from the </a:t>
            </a:r>
            <a:r>
              <a:rPr lang="en-US" sz="1600" b="1" u="sng" dirty="0" smtClean="0">
                <a:solidFill>
                  <a:schemeClr val="bg1"/>
                </a:solidFill>
              </a:rPr>
              <a:t>Memory</a:t>
            </a:r>
            <a:r>
              <a:rPr lang="ar-EG" sz="1600" b="1" u="sng" dirty="0" smtClean="0">
                <a:solidFill>
                  <a:schemeClr val="bg1"/>
                </a:solidFill>
              </a:rPr>
              <a:t> </a:t>
            </a:r>
            <a:r>
              <a:rPr lang="en-US" sz="1600" dirty="0" smtClean="0">
                <a:solidFill>
                  <a:schemeClr val="bg1"/>
                </a:solidFill>
              </a:rPr>
              <a:t>.</a:t>
            </a:r>
            <a:endParaRPr lang="en-US" sz="1600" dirty="0">
              <a:solidFill>
                <a:schemeClr val="bg1"/>
              </a:solidFill>
            </a:endParaRPr>
          </a:p>
        </p:txBody>
      </p:sp>
      <p:sp>
        <p:nvSpPr>
          <p:cNvPr id="7" name="TextBox 6">
            <a:extLst>
              <a:ext uri="{FF2B5EF4-FFF2-40B4-BE49-F238E27FC236}">
                <a16:creationId xmlns:a16="http://schemas.microsoft.com/office/drawing/2014/main" xmlns="" id="{B71D24F1-0026-4928-BED1-46C3BB9498FD}"/>
              </a:ext>
            </a:extLst>
          </p:cNvPr>
          <p:cNvSpPr txBox="1"/>
          <p:nvPr/>
        </p:nvSpPr>
        <p:spPr>
          <a:xfrm>
            <a:off x="355611" y="2764547"/>
            <a:ext cx="8171538" cy="456535"/>
          </a:xfrm>
          <a:prstGeom prst="rect">
            <a:avLst/>
          </a:prstGeom>
          <a:noFill/>
        </p:spPr>
        <p:txBody>
          <a:bodyPr wrap="square" rtlCol="0">
            <a:spAutoFit/>
          </a:bodyPr>
          <a:lstStyle/>
          <a:p>
            <a:pPr>
              <a:lnSpc>
                <a:spcPct val="150000"/>
              </a:lnSpc>
            </a:pPr>
            <a:r>
              <a:rPr lang="en-US" b="1" dirty="0" smtClean="0">
                <a:solidFill>
                  <a:schemeClr val="accent1"/>
                </a:solidFill>
              </a:rPr>
              <a:t> Weak Reference</a:t>
            </a:r>
            <a:r>
              <a:rPr lang="en-US" dirty="0" smtClean="0">
                <a:solidFill>
                  <a:schemeClr val="accent1"/>
                </a:solidFill>
              </a:rPr>
              <a:t>:</a:t>
            </a:r>
            <a:r>
              <a:rPr lang="en-US" b="1" dirty="0" smtClean="0">
                <a:solidFill>
                  <a:schemeClr val="accent1"/>
                </a:solidFill>
              </a:rPr>
              <a:t>?</a:t>
            </a:r>
            <a:endParaRPr lang="ko-KR" altLang="en-US" sz="1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91" y="3430587"/>
            <a:ext cx="4400550" cy="1266825"/>
          </a:xfrm>
          <a:prstGeom prst="rect">
            <a:avLst/>
          </a:prstGeom>
        </p:spPr>
      </p:pic>
      <p:grpSp>
        <p:nvGrpSpPr>
          <p:cNvPr id="6" name="Group 5"/>
          <p:cNvGrpSpPr/>
          <p:nvPr/>
        </p:nvGrpSpPr>
        <p:grpSpPr>
          <a:xfrm>
            <a:off x="330211" y="4745747"/>
            <a:ext cx="8171538" cy="1024815"/>
            <a:chOff x="330211" y="4745747"/>
            <a:chExt cx="8171538" cy="1024815"/>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11" y="5303837"/>
              <a:ext cx="4436830" cy="466725"/>
            </a:xfrm>
            <a:prstGeom prst="rect">
              <a:avLst/>
            </a:prstGeom>
          </p:spPr>
        </p:pic>
        <p:sp>
          <p:nvSpPr>
            <p:cNvPr id="8" name="TextBox 7">
              <a:extLst>
                <a:ext uri="{FF2B5EF4-FFF2-40B4-BE49-F238E27FC236}">
                  <a16:creationId xmlns:a16="http://schemas.microsoft.com/office/drawing/2014/main" xmlns="" id="{B71D24F1-0026-4928-BED1-46C3BB9498FD}"/>
                </a:ext>
              </a:extLst>
            </p:cNvPr>
            <p:cNvSpPr txBox="1"/>
            <p:nvPr/>
          </p:nvSpPr>
          <p:spPr>
            <a:xfrm>
              <a:off x="330211" y="4745747"/>
              <a:ext cx="8171538" cy="456535"/>
            </a:xfrm>
            <a:prstGeom prst="rect">
              <a:avLst/>
            </a:prstGeom>
            <a:noFill/>
          </p:spPr>
          <p:txBody>
            <a:bodyPr wrap="square" rtlCol="0">
              <a:spAutoFit/>
            </a:bodyPr>
            <a:lstStyle/>
            <a:p>
              <a:pPr>
                <a:lnSpc>
                  <a:spcPct val="150000"/>
                </a:lnSpc>
              </a:pPr>
              <a:r>
                <a:rPr lang="en-US" b="1" dirty="0" smtClean="0">
                  <a:solidFill>
                    <a:schemeClr val="bg1"/>
                  </a:solidFill>
                </a:rPr>
                <a:t> Output</a:t>
              </a:r>
              <a:endParaRPr lang="ko-KR" altLang="en-US" sz="1600" dirty="0">
                <a:solidFill>
                  <a:schemeClr val="bg1"/>
                </a:solidFill>
              </a:endParaRPr>
            </a:p>
          </p:txBody>
        </p:sp>
      </p:grpSp>
    </p:spTree>
    <p:extLst>
      <p:ext uri="{BB962C8B-B14F-4D97-AF65-F5344CB8AC3E}">
        <p14:creationId xmlns:p14="http://schemas.microsoft.com/office/powerpoint/2010/main" val="28795912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6422092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3548350-6A23-451B-8407-ACFF8A1309E2}"/>
              </a:ext>
            </a:extLst>
          </p:cNvPr>
          <p:cNvSpPr txBox="1"/>
          <p:nvPr/>
        </p:nvSpPr>
        <p:spPr>
          <a:xfrm>
            <a:off x="380300" y="6206094"/>
            <a:ext cx="11431400" cy="646331"/>
          </a:xfrm>
          <a:prstGeom prst="rect">
            <a:avLst/>
          </a:prstGeom>
          <a:noFill/>
        </p:spPr>
        <p:txBody>
          <a:bodyPr wrap="square" rtlCol="0" anchor="ctr">
            <a:spAutoFit/>
          </a:bodyPr>
          <a:lstStyle/>
          <a:p>
            <a:pPr algn="ctr"/>
            <a:r>
              <a:rPr lang="en-US" altLang="ko-KR" sz="3600" b="1" dirty="0" smtClean="0">
                <a:solidFill>
                  <a:schemeClr val="accent1"/>
                </a:solidFill>
                <a:latin typeface="+mj-lt"/>
                <a:cs typeface="Arial" pitchFamily="34" charset="0"/>
              </a:rPr>
              <a:t>Garbage  </a:t>
            </a:r>
            <a:r>
              <a:rPr lang="en-US" altLang="ko-KR" sz="3600" b="1" dirty="0" smtClean="0">
                <a:solidFill>
                  <a:schemeClr val="accent1"/>
                </a:solidFill>
                <a:latin typeface="+mj-lt"/>
                <a:cs typeface="Arial" pitchFamily="34" charset="0"/>
              </a:rPr>
              <a:t>Collection</a:t>
            </a:r>
            <a:endParaRPr lang="ko-KR" altLang="en-US" sz="3600" b="1" dirty="0">
              <a:solidFill>
                <a:schemeClr val="accent1"/>
              </a:solidFill>
              <a:latin typeface="+mj-lt"/>
              <a:cs typeface="Arial" pitchFamily="34" charset="0"/>
            </a:endParaRPr>
          </a:p>
        </p:txBody>
      </p:sp>
      <p:sp>
        <p:nvSpPr>
          <p:cNvPr id="16" name="TextBox 15">
            <a:extLst>
              <a:ext uri="{FF2B5EF4-FFF2-40B4-BE49-F238E27FC236}">
                <a16:creationId xmlns:a16="http://schemas.microsoft.com/office/drawing/2014/main" xmlns="" id="{D12A6D92-13C8-4BA9-B7C0-2780BB7FA772}"/>
              </a:ext>
            </a:extLst>
          </p:cNvPr>
          <p:cNvSpPr txBox="1"/>
          <p:nvPr/>
        </p:nvSpPr>
        <p:spPr>
          <a:xfrm>
            <a:off x="828324" y="363600"/>
            <a:ext cx="4518012" cy="523220"/>
          </a:xfrm>
          <a:prstGeom prst="rect">
            <a:avLst/>
          </a:prstGeom>
          <a:noFill/>
        </p:spPr>
        <p:txBody>
          <a:bodyPr wrap="square" rtlCol="0" anchor="ctr">
            <a:spAutoFit/>
          </a:bodyPr>
          <a:lstStyle/>
          <a:p>
            <a:r>
              <a:rPr lang="en-US" altLang="ko-KR" sz="2800" b="1" dirty="0" smtClean="0">
                <a:solidFill>
                  <a:schemeClr val="accent1"/>
                </a:solidFill>
              </a:rPr>
              <a:t>Example</a:t>
            </a:r>
            <a:endParaRPr lang="ko-KR" altLang="en-US" sz="2800" b="1" dirty="0">
              <a:solidFill>
                <a:schemeClr val="accent1"/>
              </a:solidFill>
            </a:endParaRPr>
          </a:p>
        </p:txBody>
      </p:sp>
      <p:sp>
        <p:nvSpPr>
          <p:cNvPr id="27" name="TextBox 26">
            <a:extLst>
              <a:ext uri="{FF2B5EF4-FFF2-40B4-BE49-F238E27FC236}">
                <a16:creationId xmlns:a16="http://schemas.microsoft.com/office/drawing/2014/main" xmlns="" id="{D12A6D92-13C8-4BA9-B7C0-2780BB7FA772}"/>
              </a:ext>
            </a:extLst>
          </p:cNvPr>
          <p:cNvSpPr txBox="1"/>
          <p:nvPr/>
        </p:nvSpPr>
        <p:spPr>
          <a:xfrm>
            <a:off x="835584" y="797015"/>
            <a:ext cx="10976116" cy="338554"/>
          </a:xfrm>
          <a:prstGeom prst="rect">
            <a:avLst/>
          </a:prstGeom>
          <a:noFill/>
        </p:spPr>
        <p:txBody>
          <a:bodyPr wrap="square" rtlCol="0" anchor="ctr">
            <a:spAutoFit/>
          </a:bodyPr>
          <a:lstStyle/>
          <a:p>
            <a:r>
              <a:rPr lang="en-US" sz="1600" dirty="0">
                <a:solidFill>
                  <a:schemeClr val="bg1"/>
                </a:solidFill>
              </a:rPr>
              <a:t>What is the state of the memory before and after the GC operation?</a:t>
            </a:r>
            <a:endParaRPr lang="ko-KR" altLang="en-US" sz="1600" b="1" dirty="0">
              <a:solidFill>
                <a:schemeClr val="bg1"/>
              </a:solidFill>
            </a:endParaRPr>
          </a:p>
        </p:txBody>
      </p:sp>
      <p:grpSp>
        <p:nvGrpSpPr>
          <p:cNvPr id="5" name="Group 4"/>
          <p:cNvGrpSpPr/>
          <p:nvPr/>
        </p:nvGrpSpPr>
        <p:grpSpPr>
          <a:xfrm>
            <a:off x="906699" y="1169757"/>
            <a:ext cx="9391650" cy="1879353"/>
            <a:chOff x="906699" y="1169757"/>
            <a:chExt cx="9391650" cy="1879353"/>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99" y="1169757"/>
              <a:ext cx="9391650" cy="1879353"/>
            </a:xfrm>
            <a:prstGeom prst="rect">
              <a:avLst/>
            </a:prstGeom>
          </p:spPr>
        </p:pic>
        <p:sp>
          <p:nvSpPr>
            <p:cNvPr id="28" name="TextBox 27">
              <a:extLst>
                <a:ext uri="{FF2B5EF4-FFF2-40B4-BE49-F238E27FC236}">
                  <a16:creationId xmlns:a16="http://schemas.microsoft.com/office/drawing/2014/main" xmlns="" id="{D12A6D92-13C8-4BA9-B7C0-2780BB7FA772}"/>
                </a:ext>
              </a:extLst>
            </p:cNvPr>
            <p:cNvSpPr txBox="1"/>
            <p:nvPr/>
          </p:nvSpPr>
          <p:spPr>
            <a:xfrm>
              <a:off x="4297243" y="2667014"/>
              <a:ext cx="1798757" cy="338554"/>
            </a:xfrm>
            <a:prstGeom prst="rect">
              <a:avLst/>
            </a:prstGeom>
            <a:noFill/>
          </p:spPr>
          <p:txBody>
            <a:bodyPr wrap="square" rtlCol="0" anchor="ctr">
              <a:spAutoFit/>
            </a:bodyPr>
            <a:lstStyle/>
            <a:p>
              <a:r>
                <a:rPr lang="en-US" sz="1600" dirty="0" smtClean="0">
                  <a:solidFill>
                    <a:schemeClr val="bg1"/>
                  </a:solidFill>
                </a:rPr>
                <a:t> </a:t>
              </a:r>
              <a:r>
                <a:rPr lang="en-US" sz="1600" dirty="0" smtClean="0"/>
                <a:t>Before</a:t>
              </a:r>
              <a:endParaRPr lang="ko-KR" altLang="en-US" sz="1600" b="1" dirty="0"/>
            </a:p>
          </p:txBody>
        </p:sp>
      </p:grpSp>
      <p:grpSp>
        <p:nvGrpSpPr>
          <p:cNvPr id="6" name="Group 5"/>
          <p:cNvGrpSpPr/>
          <p:nvPr/>
        </p:nvGrpSpPr>
        <p:grpSpPr>
          <a:xfrm>
            <a:off x="906700" y="3178622"/>
            <a:ext cx="9391650" cy="1741729"/>
            <a:chOff x="906700" y="3178622"/>
            <a:chExt cx="9391650" cy="1741729"/>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00" y="3178622"/>
              <a:ext cx="9391650" cy="1741729"/>
            </a:xfrm>
            <a:prstGeom prst="rect">
              <a:avLst/>
            </a:prstGeom>
          </p:spPr>
        </p:pic>
        <p:sp>
          <p:nvSpPr>
            <p:cNvPr id="30" name="TextBox 29">
              <a:extLst>
                <a:ext uri="{FF2B5EF4-FFF2-40B4-BE49-F238E27FC236}">
                  <a16:creationId xmlns:a16="http://schemas.microsoft.com/office/drawing/2014/main" xmlns="" id="{D12A6D92-13C8-4BA9-B7C0-2780BB7FA772}"/>
                </a:ext>
              </a:extLst>
            </p:cNvPr>
            <p:cNvSpPr txBox="1"/>
            <p:nvPr/>
          </p:nvSpPr>
          <p:spPr>
            <a:xfrm>
              <a:off x="4420615" y="4444982"/>
              <a:ext cx="1798757" cy="338554"/>
            </a:xfrm>
            <a:prstGeom prst="rect">
              <a:avLst/>
            </a:prstGeom>
            <a:noFill/>
          </p:spPr>
          <p:txBody>
            <a:bodyPr wrap="square" rtlCol="0" anchor="ctr">
              <a:spAutoFit/>
            </a:bodyPr>
            <a:lstStyle/>
            <a:p>
              <a:r>
                <a:rPr lang="en-US" altLang="ko-KR" sz="1600" dirty="0" smtClean="0"/>
                <a:t>After</a:t>
              </a:r>
              <a:endParaRPr lang="ko-KR" altLang="en-US" sz="1600" b="1" dirty="0"/>
            </a:p>
          </p:txBody>
        </p:sp>
      </p:grpSp>
    </p:spTree>
    <p:extLst>
      <p:ext uri="{BB962C8B-B14F-4D97-AF65-F5344CB8AC3E}">
        <p14:creationId xmlns:p14="http://schemas.microsoft.com/office/powerpoint/2010/main" val="27745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ircle(in)">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circle(in)">
                                      <p:cBhvr>
                                        <p:cTn id="17" dur="2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61CD037-1BB8-4738-B55E-452F1034B244}"/>
              </a:ext>
            </a:extLst>
          </p:cNvPr>
          <p:cNvSpPr txBox="1"/>
          <p:nvPr/>
        </p:nvSpPr>
        <p:spPr>
          <a:xfrm>
            <a:off x="5921830" y="1173631"/>
            <a:ext cx="6066971" cy="5250668"/>
          </a:xfrm>
          <a:prstGeom prst="rect">
            <a:avLst/>
          </a:prstGeom>
          <a:noFill/>
        </p:spPr>
        <p:txBody>
          <a:bodyPr wrap="square" rtlCol="0">
            <a:spAutoFit/>
          </a:bodyPr>
          <a:lstStyle/>
          <a:p>
            <a:pPr marL="285750" indent="-285750">
              <a:lnSpc>
                <a:spcPct val="150000"/>
              </a:lnSpc>
              <a:buFont typeface="Wingdings" pitchFamily="2" charset="2"/>
              <a:buChar char="Ø"/>
            </a:pPr>
            <a:r>
              <a:rPr lang="en-US" b="1" dirty="0" smtClean="0">
                <a:solidFill>
                  <a:schemeClr val="bg1"/>
                </a:solidFill>
                <a:latin typeface="Times New Roman" pitchFamily="18" charset="0"/>
                <a:cs typeface="Times New Roman" pitchFamily="18" charset="0"/>
              </a:rPr>
              <a:t>Unused </a:t>
            </a:r>
            <a:r>
              <a:rPr lang="en-US" b="1" dirty="0">
                <a:solidFill>
                  <a:schemeClr val="bg1"/>
                </a:solidFill>
                <a:latin typeface="Times New Roman" pitchFamily="18" charset="0"/>
                <a:cs typeface="Times New Roman" pitchFamily="18" charset="0"/>
              </a:rPr>
              <a:t>Objects: </a:t>
            </a:r>
            <a:r>
              <a:rPr lang="en-US" dirty="0">
                <a:solidFill>
                  <a:schemeClr val="bg1"/>
                </a:solidFill>
                <a:latin typeface="Times New Roman" pitchFamily="18" charset="0"/>
                <a:cs typeface="Times New Roman" pitchFamily="18" charset="0"/>
              </a:rPr>
              <a:t>unused objects that are not removed from memory can cause memory </a:t>
            </a:r>
            <a:r>
              <a:rPr lang="en-US" dirty="0" smtClean="0">
                <a:solidFill>
                  <a:schemeClr val="bg1"/>
                </a:solidFill>
                <a:latin typeface="Times New Roman" pitchFamily="18" charset="0"/>
                <a:cs typeface="Times New Roman" pitchFamily="18" charset="0"/>
              </a:rPr>
              <a:t>leaks</a:t>
            </a:r>
          </a:p>
          <a:p>
            <a:pPr marL="285750" indent="-285750">
              <a:lnSpc>
                <a:spcPct val="150000"/>
              </a:lnSpc>
              <a:buFont typeface="Wingdings" pitchFamily="2" charset="2"/>
              <a:buChar char="Ø"/>
            </a:pPr>
            <a:r>
              <a:rPr lang="en-US" b="1" dirty="0" smtClean="0">
                <a:solidFill>
                  <a:schemeClr val="bg1"/>
                </a:solidFill>
                <a:latin typeface="Times New Roman" pitchFamily="18" charset="0"/>
                <a:cs typeface="Times New Roman" pitchFamily="18" charset="0"/>
              </a:rPr>
              <a:t>Improper </a:t>
            </a:r>
            <a:r>
              <a:rPr lang="en-US" b="1" dirty="0">
                <a:solidFill>
                  <a:schemeClr val="bg1"/>
                </a:solidFill>
                <a:latin typeface="Times New Roman" pitchFamily="18" charset="0"/>
                <a:cs typeface="Times New Roman" pitchFamily="18" charset="0"/>
              </a:rPr>
              <a:t>Use of Streams:</a:t>
            </a:r>
            <a:r>
              <a:rPr lang="en-US" dirty="0">
                <a:solidFill>
                  <a:schemeClr val="bg1"/>
                </a:solidFill>
                <a:latin typeface="Times New Roman" pitchFamily="18" charset="0"/>
                <a:cs typeface="Times New Roman" pitchFamily="18" charset="0"/>
              </a:rPr>
              <a:t> Streams are used in Flutter to handle asynchronous events, and improper use of streams can cause memory leaks. For example, not properly canceling a stream subscription can cause the stream to continue running in the background, consuming </a:t>
            </a:r>
            <a:r>
              <a:rPr lang="en-US" dirty="0" smtClean="0">
                <a:solidFill>
                  <a:schemeClr val="bg1"/>
                </a:solidFill>
                <a:latin typeface="Times New Roman" pitchFamily="18" charset="0"/>
                <a:cs typeface="Times New Roman" pitchFamily="18" charset="0"/>
              </a:rPr>
              <a:t>memory.</a:t>
            </a:r>
          </a:p>
          <a:p>
            <a:pPr marL="285750" indent="-285750">
              <a:lnSpc>
                <a:spcPct val="150000"/>
              </a:lnSpc>
              <a:buFont typeface="Wingdings" pitchFamily="2" charset="2"/>
              <a:buChar char="Ø"/>
            </a:pPr>
            <a:r>
              <a:rPr lang="en-US" b="1" dirty="0" smtClean="0">
                <a:solidFill>
                  <a:schemeClr val="bg1"/>
                </a:solidFill>
                <a:latin typeface="Times New Roman" pitchFamily="18" charset="0"/>
                <a:cs typeface="Times New Roman" pitchFamily="18" charset="0"/>
              </a:rPr>
              <a:t>Large </a:t>
            </a:r>
            <a:r>
              <a:rPr lang="en-US" b="1" dirty="0">
                <a:solidFill>
                  <a:schemeClr val="bg1"/>
                </a:solidFill>
                <a:latin typeface="Times New Roman" pitchFamily="18" charset="0"/>
                <a:cs typeface="Times New Roman" pitchFamily="18" charset="0"/>
              </a:rPr>
              <a:t>Images and Videos:</a:t>
            </a:r>
            <a:r>
              <a:rPr lang="en-US" dirty="0">
                <a:solidFill>
                  <a:schemeClr val="bg1"/>
                </a:solidFill>
                <a:latin typeface="Times New Roman" pitchFamily="18" charset="0"/>
                <a:cs typeface="Times New Roman" pitchFamily="18" charset="0"/>
              </a:rPr>
              <a:t> Loading large images and videos can also cause memory leaks in Flutter. When large files are loaded, they take up a significant amount of memory, and if they are not properly released when they are no longer needed, they can cause memory leaks.</a:t>
            </a:r>
          </a:p>
          <a:p>
            <a:pPr algn="r">
              <a:lnSpc>
                <a:spcPct val="80000"/>
              </a:lnSpc>
            </a:pPr>
            <a:endParaRPr lang="en-US" altLang="ko-KR" sz="1400" dirty="0">
              <a:solidFill>
                <a:schemeClr val="bg1"/>
              </a:solidFill>
              <a:cs typeface="Arial" pitchFamily="34" charset="0"/>
            </a:endParaRPr>
          </a:p>
        </p:txBody>
      </p:sp>
      <p:sp>
        <p:nvSpPr>
          <p:cNvPr id="9" name="TextBox 8">
            <a:extLst>
              <a:ext uri="{FF2B5EF4-FFF2-40B4-BE49-F238E27FC236}">
                <a16:creationId xmlns:a16="http://schemas.microsoft.com/office/drawing/2014/main" xmlns="" id="{351093BF-50AF-4ED7-A665-01B8EFC23DB5}"/>
              </a:ext>
            </a:extLst>
          </p:cNvPr>
          <p:cNvSpPr txBox="1"/>
          <p:nvPr/>
        </p:nvSpPr>
        <p:spPr>
          <a:xfrm>
            <a:off x="5994148" y="636356"/>
            <a:ext cx="6038195" cy="461665"/>
          </a:xfrm>
          <a:prstGeom prst="rect">
            <a:avLst/>
          </a:prstGeom>
          <a:noFill/>
        </p:spPr>
        <p:txBody>
          <a:bodyPr wrap="square" rtlCol="0" anchor="ctr">
            <a:spAutoFit/>
          </a:bodyPr>
          <a:lstStyle/>
          <a:p>
            <a:r>
              <a:rPr lang="en-GB" altLang="ko-KR" sz="2400" b="1" dirty="0">
                <a:solidFill>
                  <a:schemeClr val="accent1"/>
                </a:solidFill>
                <a:cs typeface="Arial" pitchFamily="34" charset="0"/>
              </a:rPr>
              <a:t>Some Reasons of Memory </a:t>
            </a:r>
            <a:r>
              <a:rPr lang="en-GB" altLang="ko-KR" sz="2400" b="1" dirty="0" smtClean="0">
                <a:solidFill>
                  <a:schemeClr val="accent1"/>
                </a:solidFill>
                <a:cs typeface="Arial" pitchFamily="34" charset="0"/>
              </a:rPr>
              <a:t>Leak</a:t>
            </a:r>
            <a:endParaRPr lang="ko-KR" altLang="en-US" sz="2400" b="1" dirty="0">
              <a:solidFill>
                <a:schemeClr val="accent1"/>
              </a:solidFill>
              <a:cs typeface="Arial" pitchFamily="34" charset="0"/>
            </a:endParaRPr>
          </a:p>
        </p:txBody>
      </p:sp>
    </p:spTree>
    <p:extLst>
      <p:ext uri="{BB962C8B-B14F-4D97-AF65-F5344CB8AC3E}">
        <p14:creationId xmlns:p14="http://schemas.microsoft.com/office/powerpoint/2010/main" val="2498161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38B56C8-2ECC-40CE-8512-1AB853C9BE30}"/>
              </a:ext>
            </a:extLst>
          </p:cNvPr>
          <p:cNvSpPr txBox="1"/>
          <p:nvPr/>
        </p:nvSpPr>
        <p:spPr>
          <a:xfrm>
            <a:off x="217710" y="18009"/>
            <a:ext cx="2865753" cy="646331"/>
          </a:xfrm>
          <a:prstGeom prst="rect">
            <a:avLst/>
          </a:prstGeom>
          <a:noFill/>
        </p:spPr>
        <p:txBody>
          <a:bodyPr wrap="square" rtlCol="0" anchor="ctr">
            <a:spAutoFit/>
          </a:bodyPr>
          <a:lstStyle/>
          <a:p>
            <a:r>
              <a:rPr lang="en-US" altLang="ko-KR" sz="3600" dirty="0" smtClean="0">
                <a:solidFill>
                  <a:schemeClr val="accent1"/>
                </a:solidFill>
                <a:latin typeface="+mj-lt"/>
                <a:cs typeface="Arial" pitchFamily="34" charset="0"/>
              </a:rPr>
              <a:t>Examples</a:t>
            </a:r>
            <a:endParaRPr lang="ko-KR" altLang="en-US" sz="3600" dirty="0">
              <a:solidFill>
                <a:schemeClr val="accent1"/>
              </a:solidFill>
              <a:latin typeface="+mj-lt"/>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55" y="1364336"/>
            <a:ext cx="8639175" cy="4876800"/>
          </a:xfrm>
          <a:prstGeom prst="rect">
            <a:avLst/>
          </a:prstGeom>
        </p:spPr>
      </p:pic>
    </p:spTree>
    <p:extLst>
      <p:ext uri="{BB962C8B-B14F-4D97-AF65-F5344CB8AC3E}">
        <p14:creationId xmlns:p14="http://schemas.microsoft.com/office/powerpoint/2010/main" val="41791534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744" t="11687" r="14744" b="11687"/>
          <a:stretch/>
        </p:blipFill>
        <p:spPr>
          <a:xfrm>
            <a:off x="381000" y="630321"/>
            <a:ext cx="8559800" cy="4830679"/>
          </a:xfrm>
          <a:prstGeom prst="rect">
            <a:avLst/>
          </a:prstGeom>
        </p:spPr>
      </p:pic>
    </p:spTree>
    <p:extLst>
      <p:ext uri="{BB962C8B-B14F-4D97-AF65-F5344CB8AC3E}">
        <p14:creationId xmlns:p14="http://schemas.microsoft.com/office/powerpoint/2010/main" val="17285053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4285" t="11116" r="14936" b="14257"/>
          <a:stretch/>
        </p:blipFill>
        <p:spPr>
          <a:xfrm>
            <a:off x="348360" y="129574"/>
            <a:ext cx="8675189" cy="2956525"/>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4515" t="11117" r="14517" b="17242"/>
          <a:stretch/>
        </p:blipFill>
        <p:spPr>
          <a:xfrm>
            <a:off x="348360" y="3327399"/>
            <a:ext cx="8675189" cy="2933701"/>
          </a:xfrm>
          <a:prstGeom prst="rect">
            <a:avLst/>
          </a:prstGeom>
        </p:spPr>
      </p:pic>
    </p:spTree>
    <p:extLst>
      <p:ext uri="{BB962C8B-B14F-4D97-AF65-F5344CB8AC3E}">
        <p14:creationId xmlns:p14="http://schemas.microsoft.com/office/powerpoint/2010/main" val="39958443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61CD037-1BB8-4738-B55E-452F1034B244}"/>
              </a:ext>
            </a:extLst>
          </p:cNvPr>
          <p:cNvSpPr txBox="1"/>
          <p:nvPr/>
        </p:nvSpPr>
        <p:spPr>
          <a:xfrm>
            <a:off x="7228113" y="-4304"/>
            <a:ext cx="4963887" cy="6912662"/>
          </a:xfrm>
          <a:prstGeom prst="rect">
            <a:avLst/>
          </a:prstGeom>
          <a:noFill/>
        </p:spPr>
        <p:txBody>
          <a:bodyPr wrap="square" rtlCol="0">
            <a:spAutoFit/>
          </a:bodyPr>
          <a:lstStyle/>
          <a:p>
            <a:pPr marL="91440" indent="-91440">
              <a:lnSpc>
                <a:spcPct val="150000"/>
              </a:lnSpc>
              <a:buFont typeface="Wingdings" pitchFamily="2" charset="2"/>
              <a:buChar char="Ø"/>
            </a:pPr>
            <a:r>
              <a:rPr lang="en-US" sz="1600" b="1" dirty="0">
                <a:solidFill>
                  <a:schemeClr val="bg1"/>
                </a:solidFill>
                <a:latin typeface="Times New Roman" pitchFamily="18" charset="0"/>
                <a:cs typeface="Times New Roman" pitchFamily="18" charset="0"/>
              </a:rPr>
              <a:t>Dispose of Objects:</a:t>
            </a:r>
            <a:r>
              <a:rPr lang="en-US" sz="1600" dirty="0">
                <a:solidFill>
                  <a:schemeClr val="bg1"/>
                </a:solidFill>
                <a:latin typeface="Times New Roman" pitchFamily="18" charset="0"/>
                <a:cs typeface="Times New Roman" pitchFamily="18" charset="0"/>
              </a:rPr>
              <a:t> One of the most effective ways to prevent memory leaks in Flutter is to dispose of objects when they are no longer </a:t>
            </a:r>
            <a:r>
              <a:rPr lang="en-US" sz="1600" dirty="0" smtClean="0">
                <a:solidFill>
                  <a:schemeClr val="bg1"/>
                </a:solidFill>
                <a:latin typeface="Times New Roman" pitchFamily="18" charset="0"/>
                <a:cs typeface="Times New Roman" pitchFamily="18" charset="0"/>
              </a:rPr>
              <a:t>needed.</a:t>
            </a:r>
          </a:p>
          <a:p>
            <a:pPr marL="91440" indent="-91440">
              <a:lnSpc>
                <a:spcPct val="150000"/>
              </a:lnSpc>
              <a:buFont typeface="Wingdings" pitchFamily="2" charset="2"/>
              <a:buChar char="Ø"/>
            </a:pPr>
            <a:r>
              <a:rPr lang="en-US" sz="1600" b="1" dirty="0" smtClean="0">
                <a:solidFill>
                  <a:schemeClr val="bg1"/>
                </a:solidFill>
                <a:latin typeface="Times New Roman" pitchFamily="18" charset="0"/>
                <a:cs typeface="Times New Roman" pitchFamily="18" charset="0"/>
              </a:rPr>
              <a:t>Use </a:t>
            </a:r>
            <a:r>
              <a:rPr lang="en-US" sz="1600" b="1" dirty="0">
                <a:solidFill>
                  <a:schemeClr val="bg1"/>
                </a:solidFill>
                <a:latin typeface="Times New Roman" pitchFamily="18" charset="0"/>
                <a:cs typeface="Times New Roman" pitchFamily="18" charset="0"/>
              </a:rPr>
              <a:t>Streams Properly:</a:t>
            </a:r>
            <a:r>
              <a:rPr lang="en-US" sz="1600" dirty="0">
                <a:solidFill>
                  <a:schemeClr val="bg1"/>
                </a:solidFill>
                <a:latin typeface="Times New Roman" pitchFamily="18" charset="0"/>
                <a:cs typeface="Times New Roman" pitchFamily="18" charset="0"/>
              </a:rPr>
              <a:t> To prevent memory leaks caused by streams, always cancel the subscription when it is no longer needed. This ensures that the stream is no longer running in the </a:t>
            </a:r>
            <a:r>
              <a:rPr lang="en-US" sz="1600" dirty="0" smtClean="0">
                <a:solidFill>
                  <a:schemeClr val="bg1"/>
                </a:solidFill>
                <a:latin typeface="Times New Roman" pitchFamily="18" charset="0"/>
                <a:cs typeface="Times New Roman" pitchFamily="18" charset="0"/>
              </a:rPr>
              <a:t>background.</a:t>
            </a:r>
          </a:p>
          <a:p>
            <a:pPr marL="91440" indent="-91440">
              <a:lnSpc>
                <a:spcPct val="150000"/>
              </a:lnSpc>
              <a:buFont typeface="Wingdings" pitchFamily="2" charset="2"/>
              <a:buChar char="Ø"/>
            </a:pPr>
            <a:r>
              <a:rPr lang="en-US" sz="1600" b="1" dirty="0" smtClean="0">
                <a:solidFill>
                  <a:schemeClr val="bg1"/>
                </a:solidFill>
                <a:latin typeface="Times New Roman" pitchFamily="18" charset="0"/>
                <a:cs typeface="Times New Roman" pitchFamily="18" charset="0"/>
              </a:rPr>
              <a:t>Use </a:t>
            </a:r>
            <a:r>
              <a:rPr lang="en-US" sz="1600" b="1" dirty="0">
                <a:solidFill>
                  <a:schemeClr val="bg1"/>
                </a:solidFill>
                <a:latin typeface="Times New Roman" pitchFamily="18" charset="0"/>
                <a:cs typeface="Times New Roman" pitchFamily="18" charset="0"/>
              </a:rPr>
              <a:t>Images and Videos Efficiently:</a:t>
            </a:r>
            <a:r>
              <a:rPr lang="en-US" sz="1600" dirty="0">
                <a:solidFill>
                  <a:schemeClr val="bg1"/>
                </a:solidFill>
                <a:latin typeface="Times New Roman" pitchFamily="18" charset="0"/>
                <a:cs typeface="Times New Roman" pitchFamily="18" charset="0"/>
              </a:rPr>
              <a:t> To prevent memory leaks caused by large images and videos, use efficient techniques to load them. One such technique is to use </a:t>
            </a:r>
            <a:r>
              <a:rPr lang="en-US" b="1" u="sng" dirty="0">
                <a:solidFill>
                  <a:schemeClr val="bg1"/>
                </a:solidFill>
                <a:latin typeface="Times New Roman" pitchFamily="18" charset="0"/>
                <a:cs typeface="Times New Roman" pitchFamily="18" charset="0"/>
              </a:rPr>
              <a:t>the </a:t>
            </a:r>
            <a:r>
              <a:rPr lang="en-US" sz="1600" b="1" u="sng" dirty="0" err="1">
                <a:solidFill>
                  <a:schemeClr val="bg1"/>
                </a:solidFill>
                <a:latin typeface="Times New Roman" pitchFamily="18" charset="0"/>
                <a:cs typeface="Times New Roman" pitchFamily="18" charset="0"/>
              </a:rPr>
              <a:t>flutter_cache_manager</a:t>
            </a:r>
            <a:r>
              <a:rPr lang="en-US" b="1" u="sng" dirty="0">
                <a:solidFill>
                  <a:schemeClr val="bg1"/>
                </a:solidFill>
                <a:latin typeface="Times New Roman" pitchFamily="18" charset="0"/>
                <a:cs typeface="Times New Roman" pitchFamily="18" charset="0"/>
              </a:rPr>
              <a:t> </a:t>
            </a:r>
            <a:r>
              <a:rPr lang="en-US" sz="1600" dirty="0">
                <a:solidFill>
                  <a:schemeClr val="bg1"/>
                </a:solidFill>
                <a:latin typeface="Times New Roman" pitchFamily="18" charset="0"/>
                <a:cs typeface="Times New Roman" pitchFamily="18" charset="0"/>
              </a:rPr>
              <a:t>package, which helps to cache images and videos, reducing the amount of memory they </a:t>
            </a:r>
            <a:r>
              <a:rPr lang="en-US" sz="1600" dirty="0" smtClean="0">
                <a:solidFill>
                  <a:schemeClr val="bg1"/>
                </a:solidFill>
                <a:latin typeface="Times New Roman" pitchFamily="18" charset="0"/>
                <a:cs typeface="Times New Roman" pitchFamily="18" charset="0"/>
              </a:rPr>
              <a:t>consume.</a:t>
            </a:r>
          </a:p>
          <a:p>
            <a:pPr marL="91440" indent="-91440">
              <a:lnSpc>
                <a:spcPct val="150000"/>
              </a:lnSpc>
              <a:buFont typeface="Wingdings" pitchFamily="2" charset="2"/>
              <a:buChar char="Ø"/>
            </a:pPr>
            <a:r>
              <a:rPr lang="en-US" sz="1600" b="1" dirty="0" smtClean="0">
                <a:solidFill>
                  <a:schemeClr val="bg1"/>
                </a:solidFill>
                <a:latin typeface="Times New Roman" pitchFamily="18" charset="0"/>
                <a:cs typeface="Times New Roman" pitchFamily="18" charset="0"/>
              </a:rPr>
              <a:t>Use </a:t>
            </a:r>
            <a:r>
              <a:rPr lang="en-US" sz="1600" b="1" dirty="0">
                <a:solidFill>
                  <a:schemeClr val="bg1"/>
                </a:solidFill>
                <a:latin typeface="Times New Roman" pitchFamily="18" charset="0"/>
                <a:cs typeface="Times New Roman" pitchFamily="18" charset="0"/>
              </a:rPr>
              <a:t>Profiling Tools:</a:t>
            </a:r>
            <a:r>
              <a:rPr lang="en-US" sz="1600" dirty="0">
                <a:solidFill>
                  <a:schemeClr val="bg1"/>
                </a:solidFill>
                <a:latin typeface="Times New Roman" pitchFamily="18" charset="0"/>
                <a:cs typeface="Times New Roman" pitchFamily="18" charset="0"/>
              </a:rPr>
              <a:t> Profiling tools, such as the Flutter </a:t>
            </a:r>
            <a:r>
              <a:rPr lang="en-US" sz="1600" b="1" u="sng" dirty="0" err="1">
                <a:solidFill>
                  <a:schemeClr val="bg1"/>
                </a:solidFill>
                <a:latin typeface="Times New Roman" pitchFamily="18" charset="0"/>
                <a:cs typeface="Times New Roman" pitchFamily="18" charset="0"/>
              </a:rPr>
              <a:t>DevTools</a:t>
            </a:r>
            <a:r>
              <a:rPr lang="en-US" sz="1600" b="1" u="sng" dirty="0">
                <a:solidFill>
                  <a:schemeClr val="bg1"/>
                </a:solidFill>
                <a:latin typeface="Times New Roman" pitchFamily="18" charset="0"/>
                <a:cs typeface="Times New Roman" pitchFamily="18" charset="0"/>
              </a:rPr>
              <a:t>, </a:t>
            </a:r>
            <a:r>
              <a:rPr lang="en-US" sz="1600" dirty="0">
                <a:solidFill>
                  <a:schemeClr val="bg1"/>
                </a:solidFill>
                <a:latin typeface="Times New Roman" pitchFamily="18" charset="0"/>
                <a:cs typeface="Times New Roman" pitchFamily="18" charset="0"/>
              </a:rPr>
              <a:t>can help identify memory leaks in your application. By analyzing the memory usage of your application, you can pinpoint the areas that are causing memory leaks and take the necessary steps to fix them</a:t>
            </a:r>
            <a:r>
              <a:rPr lang="en-US" sz="1600" dirty="0" smtClean="0">
                <a:solidFill>
                  <a:schemeClr val="bg1"/>
                </a:solidFill>
                <a:latin typeface="Times New Roman" pitchFamily="18" charset="0"/>
                <a:cs typeface="Times New Roman" pitchFamily="18" charset="0"/>
              </a:rPr>
              <a:t>.</a:t>
            </a:r>
            <a:endParaRPr lang="en-US" sz="1600" dirty="0">
              <a:solidFill>
                <a:schemeClr val="bg1"/>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xmlns="" id="{2FB59224-8A2C-4C58-A0CC-597E689195A6}"/>
              </a:ext>
            </a:extLst>
          </p:cNvPr>
          <p:cNvSpPr txBox="1"/>
          <p:nvPr/>
        </p:nvSpPr>
        <p:spPr>
          <a:xfrm>
            <a:off x="-1" y="-8283"/>
            <a:ext cx="7228113" cy="523220"/>
          </a:xfrm>
          <a:prstGeom prst="rect">
            <a:avLst/>
          </a:prstGeom>
          <a:noFill/>
        </p:spPr>
        <p:txBody>
          <a:bodyPr wrap="square" rtlCol="0" anchor="ctr">
            <a:spAutoFit/>
          </a:bodyPr>
          <a:lstStyle/>
          <a:p>
            <a:pPr algn="dist"/>
            <a:r>
              <a:rPr lang="en-US" altLang="ko-KR" sz="2800" b="1" dirty="0" smtClean="0">
                <a:solidFill>
                  <a:schemeClr val="accent1"/>
                </a:solidFill>
                <a:cs typeface="Arial" pitchFamily="34" charset="0"/>
              </a:rPr>
              <a:t>How to avoid Memory Leak</a:t>
            </a:r>
            <a:endParaRPr lang="en-US" altLang="ko-KR" sz="2800" b="1" dirty="0">
              <a:solidFill>
                <a:schemeClr val="accent1"/>
              </a:solidFill>
              <a:latin typeface="Arial Black" panose="020B0A04020102020204" pitchFamily="34" charset="0"/>
              <a:cs typeface="Arial" pitchFamily="34" charset="0"/>
            </a:endParaRPr>
          </a:p>
        </p:txBody>
      </p:sp>
    </p:spTree>
    <p:extLst>
      <p:ext uri="{BB962C8B-B14F-4D97-AF65-F5344CB8AC3E}">
        <p14:creationId xmlns:p14="http://schemas.microsoft.com/office/powerpoint/2010/main" val="38833692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5A4BDA0-C270-4764-9C18-A593BCE2C965}"/>
              </a:ext>
            </a:extLst>
          </p:cNvPr>
          <p:cNvSpPr txBox="1"/>
          <p:nvPr/>
        </p:nvSpPr>
        <p:spPr>
          <a:xfrm>
            <a:off x="905692" y="4946624"/>
            <a:ext cx="3796937" cy="923330"/>
          </a:xfrm>
          <a:prstGeom prst="rect">
            <a:avLst/>
          </a:prstGeom>
          <a:noFill/>
        </p:spPr>
        <p:txBody>
          <a:bodyPr wrap="square" rtlCol="0" anchor="ctr">
            <a:spAutoFit/>
          </a:bodyPr>
          <a:lstStyle/>
          <a:p>
            <a:r>
              <a:rPr lang="en-US" altLang="ko-KR" sz="5400" dirty="0" smtClean="0">
                <a:solidFill>
                  <a:schemeClr val="accent1"/>
                </a:solidFill>
                <a:cs typeface="Arial" pitchFamily="34" charset="0"/>
              </a:rPr>
              <a:t>AGENDA</a:t>
            </a:r>
            <a:endParaRPr lang="ko-KR" altLang="en-US" sz="5400" dirty="0">
              <a:solidFill>
                <a:schemeClr val="accent1"/>
              </a:solidFill>
              <a:cs typeface="Arial" pitchFamily="34" charset="0"/>
            </a:endParaRPr>
          </a:p>
        </p:txBody>
      </p:sp>
      <p:grpSp>
        <p:nvGrpSpPr>
          <p:cNvPr id="3" name="Group 2"/>
          <p:cNvGrpSpPr/>
          <p:nvPr/>
        </p:nvGrpSpPr>
        <p:grpSpPr>
          <a:xfrm>
            <a:off x="5625479" y="715078"/>
            <a:ext cx="6132548" cy="910974"/>
            <a:chOff x="5625479" y="874732"/>
            <a:chExt cx="6132548" cy="910974"/>
          </a:xfrm>
        </p:grpSpPr>
        <p:grpSp>
          <p:nvGrpSpPr>
            <p:cNvPr id="40" name="Group 39">
              <a:extLst>
                <a:ext uri="{FF2B5EF4-FFF2-40B4-BE49-F238E27FC236}">
                  <a16:creationId xmlns:a16="http://schemas.microsoft.com/office/drawing/2014/main" xmlns="" id="{70698A36-CE29-42BE-8C06-4C9A00B3DA1C}"/>
                </a:ext>
              </a:extLst>
            </p:cNvPr>
            <p:cNvGrpSpPr/>
            <p:nvPr/>
          </p:nvGrpSpPr>
          <p:grpSpPr>
            <a:xfrm>
              <a:off x="6257393" y="977223"/>
              <a:ext cx="5500634" cy="808483"/>
              <a:chOff x="1797648" y="3788063"/>
              <a:chExt cx="5500634" cy="808483"/>
            </a:xfrm>
          </p:grpSpPr>
          <p:sp>
            <p:nvSpPr>
              <p:cNvPr id="41" name="TextBox 40">
                <a:extLst>
                  <a:ext uri="{FF2B5EF4-FFF2-40B4-BE49-F238E27FC236}">
                    <a16:creationId xmlns:a16="http://schemas.microsoft.com/office/drawing/2014/main" xmlns="" id="{556B44AD-0B24-4E65-9351-2B9EEAD6FF2C}"/>
                  </a:ext>
                </a:extLst>
              </p:cNvPr>
              <p:cNvSpPr txBox="1"/>
              <p:nvPr/>
            </p:nvSpPr>
            <p:spPr>
              <a:xfrm>
                <a:off x="1797648" y="3788063"/>
                <a:ext cx="4541236" cy="338554"/>
              </a:xfrm>
              <a:prstGeom prst="rect">
                <a:avLst/>
              </a:prstGeom>
              <a:noFill/>
            </p:spPr>
            <p:txBody>
              <a:bodyPr wrap="square" lIns="108000" rIns="108000" rtlCol="0">
                <a:spAutoFit/>
              </a:bodyPr>
              <a:lstStyle/>
              <a:p>
                <a:r>
                  <a:rPr lang="en-GB" altLang="ko-KR" sz="1600" b="1" dirty="0" smtClean="0">
                    <a:solidFill>
                      <a:schemeClr val="accent2"/>
                    </a:solidFill>
                    <a:cs typeface="Arial" pitchFamily="34" charset="0"/>
                  </a:rPr>
                  <a:t>Explain two main characters in the memory</a:t>
                </a:r>
                <a:endParaRPr lang="ko-KR" altLang="en-US" sz="1600" b="1" dirty="0">
                  <a:solidFill>
                    <a:schemeClr val="accent2"/>
                  </a:solidFill>
                  <a:cs typeface="Arial" pitchFamily="34" charset="0"/>
                </a:endParaRPr>
              </a:p>
            </p:txBody>
          </p:sp>
          <p:sp>
            <p:nvSpPr>
              <p:cNvPr id="42" name="TextBox 41">
                <a:extLst>
                  <a:ext uri="{FF2B5EF4-FFF2-40B4-BE49-F238E27FC236}">
                    <a16:creationId xmlns:a16="http://schemas.microsoft.com/office/drawing/2014/main" xmlns="" id="{F9AAC2E0-8F60-40CE-AA51-FD8303A219B6}"/>
                  </a:ext>
                </a:extLst>
              </p:cNvPr>
              <p:cNvSpPr txBox="1"/>
              <p:nvPr/>
            </p:nvSpPr>
            <p:spPr>
              <a:xfrm>
                <a:off x="2147565" y="4067202"/>
                <a:ext cx="5150717" cy="307777"/>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400" b="1" dirty="0" smtClean="0">
                    <a:solidFill>
                      <a:schemeClr val="bg1"/>
                    </a:solidFill>
                    <a:latin typeface="Times New Roman" pitchFamily="18" charset="0"/>
                    <a:cs typeface="Times New Roman" pitchFamily="18" charset="0"/>
                  </a:rPr>
                  <a:t>Heap</a:t>
                </a:r>
                <a:endParaRPr lang="ko-KR" altLang="en-US" sz="1400" b="1" dirty="0">
                  <a:solidFill>
                    <a:schemeClr val="bg1"/>
                  </a:solidFill>
                  <a:latin typeface="Times New Roman" pitchFamily="18" charset="0"/>
                  <a:cs typeface="Times New Roman" pitchFamily="18" charset="0"/>
                </a:endParaRPr>
              </a:p>
            </p:txBody>
          </p:sp>
          <p:sp>
            <p:nvSpPr>
              <p:cNvPr id="43" name="TextBox 42">
                <a:extLst>
                  <a:ext uri="{FF2B5EF4-FFF2-40B4-BE49-F238E27FC236}">
                    <a16:creationId xmlns:a16="http://schemas.microsoft.com/office/drawing/2014/main" xmlns="" id="{0B9A3FE4-3AEE-4BA8-8493-0C4144914340}"/>
                  </a:ext>
                </a:extLst>
              </p:cNvPr>
              <p:cNvSpPr txBox="1"/>
              <p:nvPr/>
            </p:nvSpPr>
            <p:spPr>
              <a:xfrm>
                <a:off x="2147565" y="4288769"/>
                <a:ext cx="5150717" cy="307777"/>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400" b="1" dirty="0" smtClean="0">
                    <a:solidFill>
                      <a:schemeClr val="bg1"/>
                    </a:solidFill>
                    <a:latin typeface="Times New Roman" pitchFamily="18" charset="0"/>
                    <a:cs typeface="Times New Roman" pitchFamily="18" charset="0"/>
                  </a:rPr>
                  <a:t>Stack</a:t>
                </a:r>
                <a:endParaRPr lang="ko-KR" altLang="en-US" sz="1400" b="1" dirty="0">
                  <a:solidFill>
                    <a:schemeClr val="bg1"/>
                  </a:solidFill>
                  <a:latin typeface="Times New Roman" pitchFamily="18" charset="0"/>
                  <a:cs typeface="Times New Roman" pitchFamily="18" charset="0"/>
                </a:endParaRPr>
              </a:p>
            </p:txBody>
          </p:sp>
        </p:grpSp>
        <p:sp>
          <p:nvSpPr>
            <p:cNvPr id="82" name="Oval 81">
              <a:extLst>
                <a:ext uri="{FF2B5EF4-FFF2-40B4-BE49-F238E27FC236}">
                  <a16:creationId xmlns:a16="http://schemas.microsoft.com/office/drawing/2014/main" xmlns="" id="{31D8FADF-1D74-4928-8796-D7E950BC741E}"/>
                </a:ext>
              </a:extLst>
            </p:cNvPr>
            <p:cNvSpPr>
              <a:spLocks noChangeAspect="1"/>
            </p:cNvSpPr>
            <p:nvPr/>
          </p:nvSpPr>
          <p:spPr>
            <a:xfrm>
              <a:off x="5698496" y="874732"/>
              <a:ext cx="548640" cy="548640"/>
            </a:xfrm>
            <a:prstGeom prst="ellipse">
              <a:avLst/>
            </a:prstGeom>
            <a:solidFill>
              <a:schemeClr val="accent2"/>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95000"/>
                    <a:lumOff val="5000"/>
                  </a:schemeClr>
                </a:solidFill>
                <a:cs typeface="Arial" pitchFamily="34" charset="0"/>
              </a:endParaRPr>
            </a:p>
          </p:txBody>
        </p:sp>
        <p:sp>
          <p:nvSpPr>
            <p:cNvPr id="83" name="TextBox 82">
              <a:extLst>
                <a:ext uri="{FF2B5EF4-FFF2-40B4-BE49-F238E27FC236}">
                  <a16:creationId xmlns:a16="http://schemas.microsoft.com/office/drawing/2014/main" xmlns="" id="{046F1C30-5C5E-4005-A7A4-DB2B5E725CFF}"/>
                </a:ext>
              </a:extLst>
            </p:cNvPr>
            <p:cNvSpPr txBox="1"/>
            <p:nvPr/>
          </p:nvSpPr>
          <p:spPr>
            <a:xfrm>
              <a:off x="5625479" y="908647"/>
              <a:ext cx="70338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02</a:t>
              </a:r>
              <a:endParaRPr lang="ko-KR" altLang="en-US" sz="2400" b="1" dirty="0">
                <a:solidFill>
                  <a:schemeClr val="bg1"/>
                </a:solidFill>
                <a:cs typeface="Arial" pitchFamily="34" charset="0"/>
              </a:endParaRPr>
            </a:p>
          </p:txBody>
        </p:sp>
      </p:grpSp>
      <p:grpSp>
        <p:nvGrpSpPr>
          <p:cNvPr id="5" name="Group 4"/>
          <p:cNvGrpSpPr/>
          <p:nvPr/>
        </p:nvGrpSpPr>
        <p:grpSpPr>
          <a:xfrm>
            <a:off x="5639993" y="1382722"/>
            <a:ext cx="4127911" cy="596222"/>
            <a:chOff x="5654507" y="1760086"/>
            <a:chExt cx="4127911" cy="596222"/>
          </a:xfrm>
        </p:grpSpPr>
        <p:sp>
          <p:nvSpPr>
            <p:cNvPr id="31" name="TextBox 30">
              <a:extLst>
                <a:ext uri="{FF2B5EF4-FFF2-40B4-BE49-F238E27FC236}">
                  <a16:creationId xmlns:a16="http://schemas.microsoft.com/office/drawing/2014/main" xmlns="" id="{C282BA3B-7453-43BA-94E7-D5EC46E06D68}"/>
                </a:ext>
              </a:extLst>
            </p:cNvPr>
            <p:cNvSpPr txBox="1"/>
            <p:nvPr/>
          </p:nvSpPr>
          <p:spPr>
            <a:xfrm>
              <a:off x="6293673" y="1771533"/>
              <a:ext cx="3488745" cy="584775"/>
            </a:xfrm>
            <a:prstGeom prst="rect">
              <a:avLst/>
            </a:prstGeom>
            <a:noFill/>
          </p:spPr>
          <p:txBody>
            <a:bodyPr wrap="square" lIns="108000" rIns="108000" rtlCol="0">
              <a:spAutoFit/>
            </a:bodyPr>
            <a:lstStyle/>
            <a:p>
              <a:pPr>
                <a:lnSpc>
                  <a:spcPct val="200000"/>
                </a:lnSpc>
              </a:pPr>
              <a:r>
                <a:rPr lang="en-GB" altLang="ko-KR" sz="1600" b="1" dirty="0" smtClean="0">
                  <a:solidFill>
                    <a:schemeClr val="accent4"/>
                  </a:solidFill>
                  <a:cs typeface="Arial" pitchFamily="34" charset="0"/>
                </a:rPr>
                <a:t>Memory  Management</a:t>
              </a:r>
              <a:endParaRPr lang="ko-KR" altLang="en-US" sz="1600" b="1" dirty="0">
                <a:solidFill>
                  <a:schemeClr val="accent4"/>
                </a:solidFill>
                <a:cs typeface="Arial" pitchFamily="34" charset="0"/>
              </a:endParaRPr>
            </a:p>
          </p:txBody>
        </p:sp>
        <p:sp>
          <p:nvSpPr>
            <p:cNvPr id="84" name="Oval 83">
              <a:extLst>
                <a:ext uri="{FF2B5EF4-FFF2-40B4-BE49-F238E27FC236}">
                  <a16:creationId xmlns:a16="http://schemas.microsoft.com/office/drawing/2014/main" xmlns="" id="{31D8FADF-1D74-4928-8796-D7E950BC741E}"/>
                </a:ext>
              </a:extLst>
            </p:cNvPr>
            <p:cNvSpPr>
              <a:spLocks noChangeAspect="1"/>
            </p:cNvSpPr>
            <p:nvPr/>
          </p:nvSpPr>
          <p:spPr>
            <a:xfrm>
              <a:off x="5727524" y="1760086"/>
              <a:ext cx="548640" cy="548640"/>
            </a:xfrm>
            <a:prstGeom prst="ellipse">
              <a:avLst/>
            </a:prstGeom>
            <a:solidFill>
              <a:schemeClr val="accent4"/>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85" name="TextBox 84">
              <a:extLst>
                <a:ext uri="{FF2B5EF4-FFF2-40B4-BE49-F238E27FC236}">
                  <a16:creationId xmlns:a16="http://schemas.microsoft.com/office/drawing/2014/main" xmlns="" id="{046F1C30-5C5E-4005-A7A4-DB2B5E725CFF}"/>
                </a:ext>
              </a:extLst>
            </p:cNvPr>
            <p:cNvSpPr txBox="1"/>
            <p:nvPr/>
          </p:nvSpPr>
          <p:spPr>
            <a:xfrm>
              <a:off x="5654507" y="1794001"/>
              <a:ext cx="70338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03</a:t>
              </a:r>
              <a:endParaRPr lang="ko-KR" altLang="en-US" sz="2400" b="1" dirty="0">
                <a:solidFill>
                  <a:schemeClr val="bg1"/>
                </a:solidFill>
                <a:cs typeface="Arial" pitchFamily="34" charset="0"/>
              </a:endParaRPr>
            </a:p>
          </p:txBody>
        </p:sp>
      </p:grpSp>
      <p:grpSp>
        <p:nvGrpSpPr>
          <p:cNvPr id="6" name="Group 5"/>
          <p:cNvGrpSpPr/>
          <p:nvPr/>
        </p:nvGrpSpPr>
        <p:grpSpPr>
          <a:xfrm>
            <a:off x="5654507" y="1977796"/>
            <a:ext cx="6139802" cy="932742"/>
            <a:chOff x="5654507" y="2340646"/>
            <a:chExt cx="6139802" cy="932742"/>
          </a:xfrm>
        </p:grpSpPr>
        <p:grpSp>
          <p:nvGrpSpPr>
            <p:cNvPr id="20" name="Group 19">
              <a:extLst>
                <a:ext uri="{FF2B5EF4-FFF2-40B4-BE49-F238E27FC236}">
                  <a16:creationId xmlns:a16="http://schemas.microsoft.com/office/drawing/2014/main" xmlns="" id="{70698A36-CE29-42BE-8C06-4C9A00B3DA1C}"/>
                </a:ext>
              </a:extLst>
            </p:cNvPr>
            <p:cNvGrpSpPr/>
            <p:nvPr/>
          </p:nvGrpSpPr>
          <p:grpSpPr>
            <a:xfrm>
              <a:off x="6293675" y="2421363"/>
              <a:ext cx="5500634" cy="852025"/>
              <a:chOff x="1797648" y="3918689"/>
              <a:chExt cx="5500634" cy="852025"/>
            </a:xfrm>
          </p:grpSpPr>
          <p:sp>
            <p:nvSpPr>
              <p:cNvPr id="21" name="TextBox 20">
                <a:extLst>
                  <a:ext uri="{FF2B5EF4-FFF2-40B4-BE49-F238E27FC236}">
                    <a16:creationId xmlns:a16="http://schemas.microsoft.com/office/drawing/2014/main" xmlns="" id="{556B44AD-0B24-4E65-9351-2B9EEAD6FF2C}"/>
                  </a:ext>
                </a:extLst>
              </p:cNvPr>
              <p:cNvSpPr txBox="1"/>
              <p:nvPr/>
            </p:nvSpPr>
            <p:spPr>
              <a:xfrm>
                <a:off x="1797648" y="3918689"/>
                <a:ext cx="3488745" cy="338554"/>
              </a:xfrm>
              <a:prstGeom prst="rect">
                <a:avLst/>
              </a:prstGeom>
              <a:noFill/>
            </p:spPr>
            <p:txBody>
              <a:bodyPr wrap="square" lIns="108000" rIns="108000" rtlCol="0">
                <a:spAutoFit/>
              </a:bodyPr>
              <a:lstStyle/>
              <a:p>
                <a:r>
                  <a:rPr lang="en-GB" altLang="ko-KR" sz="1600" b="1" dirty="0" smtClean="0">
                    <a:solidFill>
                      <a:schemeClr val="accent2"/>
                    </a:solidFill>
                    <a:cs typeface="Arial" pitchFamily="34" charset="0"/>
                  </a:rPr>
                  <a:t>Memory Management Type</a:t>
                </a:r>
                <a:endParaRPr lang="ko-KR" altLang="en-US" sz="1600" b="1" dirty="0">
                  <a:solidFill>
                    <a:schemeClr val="accent2"/>
                  </a:solidFill>
                  <a:cs typeface="Arial" pitchFamily="34" charset="0"/>
                </a:endParaRPr>
              </a:p>
            </p:txBody>
          </p:sp>
          <p:sp>
            <p:nvSpPr>
              <p:cNvPr id="22" name="TextBox 21">
                <a:extLst>
                  <a:ext uri="{FF2B5EF4-FFF2-40B4-BE49-F238E27FC236}">
                    <a16:creationId xmlns:a16="http://schemas.microsoft.com/office/drawing/2014/main" xmlns="" id="{F9AAC2E0-8F60-40CE-AA51-FD8303A219B6}"/>
                  </a:ext>
                </a:extLst>
              </p:cNvPr>
              <p:cNvSpPr txBox="1"/>
              <p:nvPr/>
            </p:nvSpPr>
            <p:spPr>
              <a:xfrm>
                <a:off x="2147565" y="4226856"/>
                <a:ext cx="5150717" cy="307777"/>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400" b="1" dirty="0" smtClean="0">
                    <a:solidFill>
                      <a:schemeClr val="bg1"/>
                    </a:solidFill>
                    <a:latin typeface="Times New Roman" pitchFamily="18" charset="0"/>
                    <a:cs typeface="Times New Roman" pitchFamily="18" charset="0"/>
                  </a:rPr>
                  <a:t>Manual     Memory Management</a:t>
                </a:r>
                <a:endParaRPr lang="ko-KR" altLang="en-US" sz="1400" b="1" dirty="0">
                  <a:solidFill>
                    <a:schemeClr val="bg1"/>
                  </a:solidFill>
                  <a:latin typeface="Times New Roman" pitchFamily="18" charset="0"/>
                  <a:cs typeface="Times New Roman" pitchFamily="18" charset="0"/>
                </a:endParaRPr>
              </a:p>
            </p:txBody>
          </p:sp>
          <p:sp>
            <p:nvSpPr>
              <p:cNvPr id="23" name="TextBox 22">
                <a:extLst>
                  <a:ext uri="{FF2B5EF4-FFF2-40B4-BE49-F238E27FC236}">
                    <a16:creationId xmlns:a16="http://schemas.microsoft.com/office/drawing/2014/main" xmlns="" id="{0B9A3FE4-3AEE-4BA8-8493-0C4144914340}"/>
                  </a:ext>
                </a:extLst>
              </p:cNvPr>
              <p:cNvSpPr txBox="1"/>
              <p:nvPr/>
            </p:nvSpPr>
            <p:spPr>
              <a:xfrm>
                <a:off x="2147565" y="4462937"/>
                <a:ext cx="5150717" cy="307777"/>
              </a:xfrm>
              <a:prstGeom prst="rect">
                <a:avLst/>
              </a:prstGeom>
              <a:noFill/>
            </p:spPr>
            <p:txBody>
              <a:bodyPr wrap="square" rtlCol="0">
                <a:spAutoFit/>
              </a:bodyPr>
              <a:lstStyle/>
              <a:p>
                <a:pPr marL="228600" indent="-228600">
                  <a:buFont typeface="Wingdings" panose="05000000000000000000" pitchFamily="2" charset="2"/>
                  <a:buChar char="Ø"/>
                </a:pPr>
                <a:r>
                  <a:rPr lang="en-US" altLang="ko-KR" sz="1400" b="1" dirty="0" smtClean="0">
                    <a:solidFill>
                      <a:schemeClr val="bg1"/>
                    </a:solidFill>
                    <a:latin typeface="Times New Roman" pitchFamily="18" charset="0"/>
                    <a:cs typeface="Times New Roman" pitchFamily="18" charset="0"/>
                  </a:rPr>
                  <a:t>Automatic Memory Management</a:t>
                </a:r>
                <a:endParaRPr lang="ko-KR" altLang="en-US" sz="1400" b="1" dirty="0">
                  <a:solidFill>
                    <a:schemeClr val="bg1"/>
                  </a:solidFill>
                  <a:latin typeface="Times New Roman" pitchFamily="18" charset="0"/>
                  <a:cs typeface="Times New Roman" pitchFamily="18" charset="0"/>
                </a:endParaRPr>
              </a:p>
            </p:txBody>
          </p:sp>
        </p:grpSp>
        <p:sp>
          <p:nvSpPr>
            <p:cNvPr id="86" name="Oval 85">
              <a:extLst>
                <a:ext uri="{FF2B5EF4-FFF2-40B4-BE49-F238E27FC236}">
                  <a16:creationId xmlns:a16="http://schemas.microsoft.com/office/drawing/2014/main" xmlns="" id="{31D8FADF-1D74-4928-8796-D7E950BC741E}"/>
                </a:ext>
              </a:extLst>
            </p:cNvPr>
            <p:cNvSpPr>
              <a:spLocks noChangeAspect="1"/>
            </p:cNvSpPr>
            <p:nvPr/>
          </p:nvSpPr>
          <p:spPr>
            <a:xfrm>
              <a:off x="5727524" y="2340646"/>
              <a:ext cx="548640" cy="548640"/>
            </a:xfrm>
            <a:prstGeom prst="ellipse">
              <a:avLst/>
            </a:prstGeom>
            <a:solidFill>
              <a:schemeClr val="accent2"/>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87" name="TextBox 86">
              <a:extLst>
                <a:ext uri="{FF2B5EF4-FFF2-40B4-BE49-F238E27FC236}">
                  <a16:creationId xmlns:a16="http://schemas.microsoft.com/office/drawing/2014/main" xmlns="" id="{046F1C30-5C5E-4005-A7A4-DB2B5E725CFF}"/>
                </a:ext>
              </a:extLst>
            </p:cNvPr>
            <p:cNvSpPr txBox="1"/>
            <p:nvPr/>
          </p:nvSpPr>
          <p:spPr>
            <a:xfrm>
              <a:off x="5654507" y="2374561"/>
              <a:ext cx="70338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04</a:t>
              </a:r>
              <a:endParaRPr lang="ko-KR" altLang="en-US" sz="2400" b="1" dirty="0">
                <a:solidFill>
                  <a:schemeClr val="bg1"/>
                </a:solidFill>
                <a:cs typeface="Arial" pitchFamily="34" charset="0"/>
              </a:endParaRPr>
            </a:p>
          </p:txBody>
        </p:sp>
      </p:grpSp>
      <p:grpSp>
        <p:nvGrpSpPr>
          <p:cNvPr id="7" name="Group 6"/>
          <p:cNvGrpSpPr/>
          <p:nvPr/>
        </p:nvGrpSpPr>
        <p:grpSpPr>
          <a:xfrm>
            <a:off x="5654507" y="2645440"/>
            <a:ext cx="4120555" cy="548640"/>
            <a:chOff x="5654507" y="3284056"/>
            <a:chExt cx="4120555" cy="548640"/>
          </a:xfrm>
        </p:grpSpPr>
        <p:sp>
          <p:nvSpPr>
            <p:cNvPr id="48" name="TextBox 47">
              <a:extLst>
                <a:ext uri="{FF2B5EF4-FFF2-40B4-BE49-F238E27FC236}">
                  <a16:creationId xmlns:a16="http://schemas.microsoft.com/office/drawing/2014/main" xmlns="" id="{C282BA3B-7453-43BA-94E7-D5EC46E06D68}"/>
                </a:ext>
              </a:extLst>
            </p:cNvPr>
            <p:cNvSpPr txBox="1"/>
            <p:nvPr/>
          </p:nvSpPr>
          <p:spPr>
            <a:xfrm>
              <a:off x="6286317" y="3318768"/>
              <a:ext cx="3488745" cy="508344"/>
            </a:xfrm>
            <a:prstGeom prst="rect">
              <a:avLst/>
            </a:prstGeom>
            <a:noFill/>
          </p:spPr>
          <p:txBody>
            <a:bodyPr wrap="square" lIns="108000" rIns="108000" rtlCol="0">
              <a:spAutoFit/>
            </a:bodyPr>
            <a:lstStyle/>
            <a:p>
              <a:pPr>
                <a:lnSpc>
                  <a:spcPct val="200000"/>
                </a:lnSpc>
              </a:pPr>
              <a:r>
                <a:rPr lang="en-GB" altLang="ko-KR" sz="1600" b="1" dirty="0" smtClean="0">
                  <a:solidFill>
                    <a:schemeClr val="accent4"/>
                  </a:solidFill>
                  <a:cs typeface="Arial" pitchFamily="34" charset="0"/>
                </a:rPr>
                <a:t>Garbage Collection</a:t>
              </a:r>
              <a:endParaRPr lang="ko-KR" altLang="en-US" sz="1600" b="1" dirty="0">
                <a:solidFill>
                  <a:schemeClr val="accent4"/>
                </a:solidFill>
                <a:cs typeface="Arial" pitchFamily="34" charset="0"/>
              </a:endParaRPr>
            </a:p>
          </p:txBody>
        </p:sp>
        <p:sp>
          <p:nvSpPr>
            <p:cNvPr id="88" name="Oval 87">
              <a:extLst>
                <a:ext uri="{FF2B5EF4-FFF2-40B4-BE49-F238E27FC236}">
                  <a16:creationId xmlns:a16="http://schemas.microsoft.com/office/drawing/2014/main" xmlns="" id="{31D8FADF-1D74-4928-8796-D7E950BC741E}"/>
                </a:ext>
              </a:extLst>
            </p:cNvPr>
            <p:cNvSpPr>
              <a:spLocks noChangeAspect="1"/>
            </p:cNvSpPr>
            <p:nvPr/>
          </p:nvSpPr>
          <p:spPr>
            <a:xfrm>
              <a:off x="5727524" y="3284056"/>
              <a:ext cx="548640" cy="548640"/>
            </a:xfrm>
            <a:prstGeom prst="ellipse">
              <a:avLst/>
            </a:prstGeom>
            <a:solidFill>
              <a:schemeClr val="accent4"/>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89" name="TextBox 88">
              <a:extLst>
                <a:ext uri="{FF2B5EF4-FFF2-40B4-BE49-F238E27FC236}">
                  <a16:creationId xmlns:a16="http://schemas.microsoft.com/office/drawing/2014/main" xmlns="" id="{046F1C30-5C5E-4005-A7A4-DB2B5E725CFF}"/>
                </a:ext>
              </a:extLst>
            </p:cNvPr>
            <p:cNvSpPr txBox="1"/>
            <p:nvPr/>
          </p:nvSpPr>
          <p:spPr>
            <a:xfrm>
              <a:off x="5654507" y="3317971"/>
              <a:ext cx="70338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05</a:t>
              </a:r>
              <a:endParaRPr lang="ko-KR" altLang="en-US" sz="2400" b="1" dirty="0">
                <a:solidFill>
                  <a:schemeClr val="bg1"/>
                </a:solidFill>
                <a:cs typeface="Arial" pitchFamily="34" charset="0"/>
              </a:endParaRPr>
            </a:p>
          </p:txBody>
        </p:sp>
      </p:grpSp>
      <p:grpSp>
        <p:nvGrpSpPr>
          <p:cNvPr id="10" name="Group 9"/>
          <p:cNvGrpSpPr/>
          <p:nvPr/>
        </p:nvGrpSpPr>
        <p:grpSpPr>
          <a:xfrm>
            <a:off x="5639993" y="3269542"/>
            <a:ext cx="4135173" cy="548640"/>
            <a:chOff x="5654507" y="3864616"/>
            <a:chExt cx="4135173" cy="548640"/>
          </a:xfrm>
        </p:grpSpPr>
        <p:sp>
          <p:nvSpPr>
            <p:cNvPr id="55" name="TextBox 54">
              <a:extLst>
                <a:ext uri="{FF2B5EF4-FFF2-40B4-BE49-F238E27FC236}">
                  <a16:creationId xmlns:a16="http://schemas.microsoft.com/office/drawing/2014/main" xmlns="" id="{556B44AD-0B24-4E65-9351-2B9EEAD6FF2C}"/>
                </a:ext>
              </a:extLst>
            </p:cNvPr>
            <p:cNvSpPr txBox="1"/>
            <p:nvPr/>
          </p:nvSpPr>
          <p:spPr>
            <a:xfrm>
              <a:off x="6300935" y="3865509"/>
              <a:ext cx="3488745" cy="508344"/>
            </a:xfrm>
            <a:prstGeom prst="rect">
              <a:avLst/>
            </a:prstGeom>
            <a:noFill/>
          </p:spPr>
          <p:txBody>
            <a:bodyPr wrap="square" lIns="108000" rIns="108000" rtlCol="0">
              <a:spAutoFit/>
            </a:bodyPr>
            <a:lstStyle/>
            <a:p>
              <a:pPr>
                <a:lnSpc>
                  <a:spcPct val="200000"/>
                </a:lnSpc>
              </a:pPr>
              <a:r>
                <a:rPr lang="en-GB" altLang="ko-KR" sz="1600" b="1" dirty="0">
                  <a:solidFill>
                    <a:schemeClr val="accent2"/>
                  </a:solidFill>
                  <a:cs typeface="Arial" pitchFamily="34" charset="0"/>
                </a:rPr>
                <a:t>Some Reasons of Memory </a:t>
              </a:r>
              <a:r>
                <a:rPr lang="en-GB" altLang="ko-KR" sz="1600" b="1" dirty="0" smtClean="0">
                  <a:solidFill>
                    <a:schemeClr val="accent2"/>
                  </a:solidFill>
                  <a:cs typeface="Arial" pitchFamily="34" charset="0"/>
                </a:rPr>
                <a:t>Leak</a:t>
              </a:r>
              <a:endParaRPr lang="ko-KR" altLang="en-US" sz="1600" b="1" dirty="0">
                <a:solidFill>
                  <a:schemeClr val="accent2"/>
                </a:solidFill>
                <a:cs typeface="Arial" pitchFamily="34" charset="0"/>
              </a:endParaRPr>
            </a:p>
          </p:txBody>
        </p:sp>
        <p:sp>
          <p:nvSpPr>
            <p:cNvPr id="90" name="Oval 89">
              <a:extLst>
                <a:ext uri="{FF2B5EF4-FFF2-40B4-BE49-F238E27FC236}">
                  <a16:creationId xmlns:a16="http://schemas.microsoft.com/office/drawing/2014/main" xmlns="" id="{31D8FADF-1D74-4928-8796-D7E950BC741E}"/>
                </a:ext>
              </a:extLst>
            </p:cNvPr>
            <p:cNvSpPr>
              <a:spLocks noChangeAspect="1"/>
            </p:cNvSpPr>
            <p:nvPr/>
          </p:nvSpPr>
          <p:spPr>
            <a:xfrm>
              <a:off x="5727524" y="3864616"/>
              <a:ext cx="548640" cy="548640"/>
            </a:xfrm>
            <a:prstGeom prst="ellipse">
              <a:avLst/>
            </a:prstGeom>
            <a:solidFill>
              <a:schemeClr val="accent2"/>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91" name="TextBox 90">
              <a:extLst>
                <a:ext uri="{FF2B5EF4-FFF2-40B4-BE49-F238E27FC236}">
                  <a16:creationId xmlns:a16="http://schemas.microsoft.com/office/drawing/2014/main" xmlns="" id="{046F1C30-5C5E-4005-A7A4-DB2B5E725CFF}"/>
                </a:ext>
              </a:extLst>
            </p:cNvPr>
            <p:cNvSpPr txBox="1"/>
            <p:nvPr/>
          </p:nvSpPr>
          <p:spPr>
            <a:xfrm>
              <a:off x="5654507" y="3898531"/>
              <a:ext cx="70338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06</a:t>
              </a:r>
              <a:endParaRPr lang="ko-KR" altLang="en-US" sz="2400" b="1" dirty="0">
                <a:solidFill>
                  <a:schemeClr val="bg1"/>
                </a:solidFill>
                <a:cs typeface="Arial" pitchFamily="34" charset="0"/>
              </a:endParaRPr>
            </a:p>
          </p:txBody>
        </p:sp>
      </p:grpSp>
      <p:grpSp>
        <p:nvGrpSpPr>
          <p:cNvPr id="12" name="Group 11"/>
          <p:cNvGrpSpPr/>
          <p:nvPr/>
        </p:nvGrpSpPr>
        <p:grpSpPr>
          <a:xfrm>
            <a:off x="5639993" y="4445176"/>
            <a:ext cx="4185877" cy="548640"/>
            <a:chOff x="5669021" y="5040250"/>
            <a:chExt cx="4185877" cy="548640"/>
          </a:xfrm>
        </p:grpSpPr>
        <p:sp>
          <p:nvSpPr>
            <p:cNvPr id="79" name="TextBox 78">
              <a:extLst>
                <a:ext uri="{FF2B5EF4-FFF2-40B4-BE49-F238E27FC236}">
                  <a16:creationId xmlns:a16="http://schemas.microsoft.com/office/drawing/2014/main" xmlns="" id="{C282BA3B-7453-43BA-94E7-D5EC46E06D68}"/>
                </a:ext>
              </a:extLst>
            </p:cNvPr>
            <p:cNvSpPr txBox="1"/>
            <p:nvPr/>
          </p:nvSpPr>
          <p:spPr>
            <a:xfrm>
              <a:off x="6366153" y="5053200"/>
              <a:ext cx="3488745" cy="508344"/>
            </a:xfrm>
            <a:prstGeom prst="rect">
              <a:avLst/>
            </a:prstGeom>
            <a:noFill/>
          </p:spPr>
          <p:txBody>
            <a:bodyPr wrap="square" lIns="108000" rIns="108000" rtlCol="0">
              <a:spAutoFit/>
            </a:bodyPr>
            <a:lstStyle/>
            <a:p>
              <a:pPr>
                <a:lnSpc>
                  <a:spcPct val="200000"/>
                </a:lnSpc>
              </a:pPr>
              <a:r>
                <a:rPr lang="en-US" altLang="ko-KR" sz="1600" b="1" dirty="0" smtClean="0">
                  <a:solidFill>
                    <a:schemeClr val="accent2"/>
                  </a:solidFill>
                  <a:cs typeface="Arial" pitchFamily="34" charset="0"/>
                </a:rPr>
                <a:t>How To Avoid Memory Leak</a:t>
              </a:r>
              <a:endParaRPr lang="ko-KR" altLang="en-US" sz="1600" b="1" dirty="0">
                <a:solidFill>
                  <a:schemeClr val="accent2"/>
                </a:solidFill>
                <a:cs typeface="Arial" pitchFamily="34" charset="0"/>
              </a:endParaRPr>
            </a:p>
          </p:txBody>
        </p:sp>
        <p:sp>
          <p:nvSpPr>
            <p:cNvPr id="94" name="Oval 93">
              <a:extLst>
                <a:ext uri="{FF2B5EF4-FFF2-40B4-BE49-F238E27FC236}">
                  <a16:creationId xmlns:a16="http://schemas.microsoft.com/office/drawing/2014/main" xmlns="" id="{31D8FADF-1D74-4928-8796-D7E950BC741E}"/>
                </a:ext>
              </a:extLst>
            </p:cNvPr>
            <p:cNvSpPr>
              <a:spLocks noChangeAspect="1"/>
            </p:cNvSpPr>
            <p:nvPr/>
          </p:nvSpPr>
          <p:spPr>
            <a:xfrm>
              <a:off x="5756552" y="5040250"/>
              <a:ext cx="548640" cy="548640"/>
            </a:xfrm>
            <a:prstGeom prst="ellipse">
              <a:avLst/>
            </a:prstGeom>
            <a:solidFill>
              <a:schemeClr val="accent2"/>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95" name="TextBox 94">
              <a:extLst>
                <a:ext uri="{FF2B5EF4-FFF2-40B4-BE49-F238E27FC236}">
                  <a16:creationId xmlns:a16="http://schemas.microsoft.com/office/drawing/2014/main" xmlns="" id="{046F1C30-5C5E-4005-A7A4-DB2B5E725CFF}"/>
                </a:ext>
              </a:extLst>
            </p:cNvPr>
            <p:cNvSpPr txBox="1"/>
            <p:nvPr/>
          </p:nvSpPr>
          <p:spPr>
            <a:xfrm>
              <a:off x="5669021" y="5074165"/>
              <a:ext cx="70338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08</a:t>
              </a:r>
              <a:endParaRPr lang="ko-KR" altLang="en-US" sz="2400" b="1" dirty="0">
                <a:solidFill>
                  <a:schemeClr val="bg1"/>
                </a:solidFill>
                <a:cs typeface="Arial" pitchFamily="34" charset="0"/>
              </a:endParaRPr>
            </a:p>
          </p:txBody>
        </p:sp>
      </p:grpSp>
      <p:grpSp>
        <p:nvGrpSpPr>
          <p:cNvPr id="13" name="Group 12"/>
          <p:cNvGrpSpPr/>
          <p:nvPr/>
        </p:nvGrpSpPr>
        <p:grpSpPr>
          <a:xfrm>
            <a:off x="5654507" y="5054764"/>
            <a:ext cx="4171363" cy="597725"/>
            <a:chOff x="5669021" y="5620810"/>
            <a:chExt cx="4171363" cy="597725"/>
          </a:xfrm>
        </p:grpSpPr>
        <p:sp>
          <p:nvSpPr>
            <p:cNvPr id="80" name="TextBox 79">
              <a:extLst>
                <a:ext uri="{FF2B5EF4-FFF2-40B4-BE49-F238E27FC236}">
                  <a16:creationId xmlns:a16="http://schemas.microsoft.com/office/drawing/2014/main" xmlns="" id="{C282BA3B-7453-43BA-94E7-D5EC46E06D68}"/>
                </a:ext>
              </a:extLst>
            </p:cNvPr>
            <p:cNvSpPr txBox="1"/>
            <p:nvPr/>
          </p:nvSpPr>
          <p:spPr>
            <a:xfrm>
              <a:off x="6351639" y="5633760"/>
              <a:ext cx="3488745" cy="584775"/>
            </a:xfrm>
            <a:prstGeom prst="rect">
              <a:avLst/>
            </a:prstGeom>
            <a:noFill/>
          </p:spPr>
          <p:txBody>
            <a:bodyPr wrap="square" lIns="108000" rIns="108000" rtlCol="0">
              <a:spAutoFit/>
            </a:bodyPr>
            <a:lstStyle/>
            <a:p>
              <a:pPr>
                <a:lnSpc>
                  <a:spcPct val="200000"/>
                </a:lnSpc>
              </a:pPr>
              <a:r>
                <a:rPr lang="en-US" altLang="ko-KR" sz="1600" b="1" dirty="0" smtClean="0">
                  <a:solidFill>
                    <a:schemeClr val="accent4"/>
                  </a:solidFill>
                  <a:cs typeface="Arial" pitchFamily="34" charset="0"/>
                </a:rPr>
                <a:t>Questions</a:t>
              </a:r>
              <a:endParaRPr lang="ko-KR" altLang="en-US" sz="1600" b="1" dirty="0">
                <a:solidFill>
                  <a:schemeClr val="accent4"/>
                </a:solidFill>
                <a:cs typeface="Arial" pitchFamily="34" charset="0"/>
              </a:endParaRPr>
            </a:p>
          </p:txBody>
        </p:sp>
        <p:sp>
          <p:nvSpPr>
            <p:cNvPr id="96" name="Oval 95">
              <a:extLst>
                <a:ext uri="{FF2B5EF4-FFF2-40B4-BE49-F238E27FC236}">
                  <a16:creationId xmlns:a16="http://schemas.microsoft.com/office/drawing/2014/main" xmlns="" id="{31D8FADF-1D74-4928-8796-D7E950BC741E}"/>
                </a:ext>
              </a:extLst>
            </p:cNvPr>
            <p:cNvSpPr>
              <a:spLocks noChangeAspect="1"/>
            </p:cNvSpPr>
            <p:nvPr/>
          </p:nvSpPr>
          <p:spPr>
            <a:xfrm>
              <a:off x="5742038" y="5620810"/>
              <a:ext cx="548640" cy="548640"/>
            </a:xfrm>
            <a:prstGeom prst="ellipse">
              <a:avLst/>
            </a:prstGeom>
            <a:solidFill>
              <a:schemeClr val="accent4"/>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97" name="TextBox 96">
              <a:extLst>
                <a:ext uri="{FF2B5EF4-FFF2-40B4-BE49-F238E27FC236}">
                  <a16:creationId xmlns:a16="http://schemas.microsoft.com/office/drawing/2014/main" xmlns="" id="{046F1C30-5C5E-4005-A7A4-DB2B5E725CFF}"/>
                </a:ext>
              </a:extLst>
            </p:cNvPr>
            <p:cNvSpPr txBox="1"/>
            <p:nvPr/>
          </p:nvSpPr>
          <p:spPr>
            <a:xfrm>
              <a:off x="5669021" y="5669239"/>
              <a:ext cx="70338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09</a:t>
              </a:r>
              <a:endParaRPr lang="ko-KR" altLang="en-US" sz="2400" b="1" dirty="0">
                <a:solidFill>
                  <a:schemeClr val="bg1"/>
                </a:solidFill>
                <a:cs typeface="Arial" pitchFamily="34" charset="0"/>
              </a:endParaRPr>
            </a:p>
          </p:txBody>
        </p:sp>
      </p:grpSp>
      <p:grpSp>
        <p:nvGrpSpPr>
          <p:cNvPr id="14" name="Group 13"/>
          <p:cNvGrpSpPr/>
          <p:nvPr/>
        </p:nvGrpSpPr>
        <p:grpSpPr>
          <a:xfrm>
            <a:off x="5654507" y="5648274"/>
            <a:ext cx="4171363" cy="584775"/>
            <a:chOff x="5639993" y="6199806"/>
            <a:chExt cx="4171363" cy="584775"/>
          </a:xfrm>
        </p:grpSpPr>
        <p:sp>
          <p:nvSpPr>
            <p:cNvPr id="81" name="TextBox 80">
              <a:extLst>
                <a:ext uri="{FF2B5EF4-FFF2-40B4-BE49-F238E27FC236}">
                  <a16:creationId xmlns:a16="http://schemas.microsoft.com/office/drawing/2014/main" xmlns="" id="{C282BA3B-7453-43BA-94E7-D5EC46E06D68}"/>
                </a:ext>
              </a:extLst>
            </p:cNvPr>
            <p:cNvSpPr txBox="1"/>
            <p:nvPr/>
          </p:nvSpPr>
          <p:spPr>
            <a:xfrm>
              <a:off x="6322611" y="6199806"/>
              <a:ext cx="3488745" cy="584775"/>
            </a:xfrm>
            <a:prstGeom prst="rect">
              <a:avLst/>
            </a:prstGeom>
            <a:noFill/>
          </p:spPr>
          <p:txBody>
            <a:bodyPr wrap="square" lIns="108000" rIns="108000" rtlCol="0">
              <a:spAutoFit/>
            </a:bodyPr>
            <a:lstStyle/>
            <a:p>
              <a:pPr>
                <a:lnSpc>
                  <a:spcPct val="200000"/>
                </a:lnSpc>
              </a:pPr>
              <a:r>
                <a:rPr lang="en-US" altLang="ko-KR" sz="1600" b="1" dirty="0" smtClean="0">
                  <a:solidFill>
                    <a:schemeClr val="accent2"/>
                  </a:solidFill>
                  <a:cs typeface="Arial" pitchFamily="34" charset="0"/>
                </a:rPr>
                <a:t>References</a:t>
              </a:r>
              <a:endParaRPr lang="ko-KR" altLang="en-US" sz="1600" b="1" dirty="0">
                <a:solidFill>
                  <a:schemeClr val="accent2"/>
                </a:solidFill>
                <a:cs typeface="Arial" pitchFamily="34" charset="0"/>
              </a:endParaRPr>
            </a:p>
          </p:txBody>
        </p:sp>
        <p:sp>
          <p:nvSpPr>
            <p:cNvPr id="98" name="Oval 97">
              <a:extLst>
                <a:ext uri="{FF2B5EF4-FFF2-40B4-BE49-F238E27FC236}">
                  <a16:creationId xmlns:a16="http://schemas.microsoft.com/office/drawing/2014/main" xmlns="" id="{31D8FADF-1D74-4928-8796-D7E950BC741E}"/>
                </a:ext>
              </a:extLst>
            </p:cNvPr>
            <p:cNvSpPr>
              <a:spLocks noChangeAspect="1"/>
            </p:cNvSpPr>
            <p:nvPr/>
          </p:nvSpPr>
          <p:spPr>
            <a:xfrm>
              <a:off x="5727524" y="6201370"/>
              <a:ext cx="548640" cy="548640"/>
            </a:xfrm>
            <a:prstGeom prst="ellipse">
              <a:avLst/>
            </a:prstGeom>
            <a:solidFill>
              <a:schemeClr val="accent2"/>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99" name="TextBox 98">
              <a:extLst>
                <a:ext uri="{FF2B5EF4-FFF2-40B4-BE49-F238E27FC236}">
                  <a16:creationId xmlns:a16="http://schemas.microsoft.com/office/drawing/2014/main" xmlns="" id="{046F1C30-5C5E-4005-A7A4-DB2B5E725CFF}"/>
                </a:ext>
              </a:extLst>
            </p:cNvPr>
            <p:cNvSpPr txBox="1"/>
            <p:nvPr/>
          </p:nvSpPr>
          <p:spPr>
            <a:xfrm>
              <a:off x="5639993" y="6235285"/>
              <a:ext cx="70338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10</a:t>
              </a:r>
              <a:endParaRPr lang="ko-KR" altLang="en-US" sz="2400" b="1" dirty="0">
                <a:solidFill>
                  <a:schemeClr val="bg1"/>
                </a:solidFill>
                <a:cs typeface="Arial" pitchFamily="34" charset="0"/>
              </a:endParaRPr>
            </a:p>
          </p:txBody>
        </p:sp>
      </p:grpSp>
      <p:grpSp>
        <p:nvGrpSpPr>
          <p:cNvPr id="2" name="Group 1"/>
          <p:cNvGrpSpPr/>
          <p:nvPr/>
        </p:nvGrpSpPr>
        <p:grpSpPr>
          <a:xfrm>
            <a:off x="5625479" y="90976"/>
            <a:ext cx="6147068" cy="805525"/>
            <a:chOff x="5625479" y="90976"/>
            <a:chExt cx="6147068" cy="805525"/>
          </a:xfrm>
        </p:grpSpPr>
        <p:sp>
          <p:nvSpPr>
            <p:cNvPr id="8" name="Oval 7">
              <a:extLst>
                <a:ext uri="{FF2B5EF4-FFF2-40B4-BE49-F238E27FC236}">
                  <a16:creationId xmlns:a16="http://schemas.microsoft.com/office/drawing/2014/main" xmlns="" id="{31D8FADF-1D74-4928-8796-D7E950BC741E}"/>
                </a:ext>
              </a:extLst>
            </p:cNvPr>
            <p:cNvSpPr>
              <a:spLocks noChangeAspect="1"/>
            </p:cNvSpPr>
            <p:nvPr/>
          </p:nvSpPr>
          <p:spPr>
            <a:xfrm>
              <a:off x="5683982" y="90976"/>
              <a:ext cx="548640" cy="548640"/>
            </a:xfrm>
            <a:prstGeom prst="ellipse">
              <a:avLst/>
            </a:prstGeom>
            <a:solidFill>
              <a:schemeClr val="accent4"/>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9" name="TextBox 8">
              <a:extLst>
                <a:ext uri="{FF2B5EF4-FFF2-40B4-BE49-F238E27FC236}">
                  <a16:creationId xmlns:a16="http://schemas.microsoft.com/office/drawing/2014/main" xmlns="" id="{046F1C30-5C5E-4005-A7A4-DB2B5E725CFF}"/>
                </a:ext>
              </a:extLst>
            </p:cNvPr>
            <p:cNvSpPr txBox="1"/>
            <p:nvPr/>
          </p:nvSpPr>
          <p:spPr>
            <a:xfrm>
              <a:off x="5625479" y="124891"/>
              <a:ext cx="703386"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11" name="TextBox 10">
              <a:extLst>
                <a:ext uri="{FF2B5EF4-FFF2-40B4-BE49-F238E27FC236}">
                  <a16:creationId xmlns:a16="http://schemas.microsoft.com/office/drawing/2014/main" xmlns="" id="{C282BA3B-7453-43BA-94E7-D5EC46E06D68}"/>
                </a:ext>
              </a:extLst>
            </p:cNvPr>
            <p:cNvSpPr txBox="1"/>
            <p:nvPr/>
          </p:nvSpPr>
          <p:spPr>
            <a:xfrm>
              <a:off x="6252361" y="99263"/>
              <a:ext cx="5228439" cy="338554"/>
            </a:xfrm>
            <a:prstGeom prst="rect">
              <a:avLst/>
            </a:prstGeom>
            <a:noFill/>
          </p:spPr>
          <p:txBody>
            <a:bodyPr wrap="square" lIns="108000" rIns="108000" rtlCol="0">
              <a:spAutoFit/>
            </a:bodyPr>
            <a:lstStyle/>
            <a:p>
              <a:r>
                <a:rPr lang="en-GB" altLang="ko-KR" sz="1600" b="1" dirty="0" smtClean="0">
                  <a:solidFill>
                    <a:schemeClr val="accent4"/>
                  </a:solidFill>
                  <a:cs typeface="Arial" pitchFamily="34" charset="0"/>
                </a:rPr>
                <a:t>Memory  Leak </a:t>
              </a:r>
              <a:endParaRPr lang="ko-KR" altLang="en-US" sz="1600" b="1" dirty="0">
                <a:solidFill>
                  <a:schemeClr val="accent4"/>
                </a:solidFill>
                <a:cs typeface="Arial" pitchFamily="34" charset="0"/>
              </a:endParaRPr>
            </a:p>
          </p:txBody>
        </p:sp>
        <p:sp>
          <p:nvSpPr>
            <p:cNvPr id="100" name="TextBox 99">
              <a:extLst>
                <a:ext uri="{FF2B5EF4-FFF2-40B4-BE49-F238E27FC236}">
                  <a16:creationId xmlns:a16="http://schemas.microsoft.com/office/drawing/2014/main" xmlns="" id="{F9AAC2E0-8F60-40CE-AA51-FD8303A219B6}"/>
                </a:ext>
              </a:extLst>
            </p:cNvPr>
            <p:cNvSpPr txBox="1"/>
            <p:nvPr/>
          </p:nvSpPr>
          <p:spPr>
            <a:xfrm>
              <a:off x="6614570" y="363754"/>
              <a:ext cx="5150717" cy="307777"/>
            </a:xfrm>
            <a:prstGeom prst="rect">
              <a:avLst/>
            </a:prstGeom>
            <a:noFill/>
          </p:spPr>
          <p:txBody>
            <a:bodyPr wrap="square" rtlCol="0">
              <a:spAutoFit/>
            </a:bodyPr>
            <a:lstStyle/>
            <a:p>
              <a:pPr marL="228600" indent="-228600">
                <a:buFont typeface="Wingdings" panose="05000000000000000000" pitchFamily="2" charset="2"/>
                <a:buChar char="Ø"/>
              </a:pPr>
              <a:r>
                <a:rPr lang="en-GB" altLang="ko-KR" sz="1400" b="1" dirty="0" smtClean="0">
                  <a:solidFill>
                    <a:schemeClr val="bg1"/>
                  </a:solidFill>
                  <a:latin typeface="Times New Roman" pitchFamily="18" charset="0"/>
                  <a:cs typeface="Times New Roman" pitchFamily="18" charset="0"/>
                </a:rPr>
                <a:t>Introduction</a:t>
              </a:r>
              <a:endParaRPr lang="ko-KR" altLang="en-US" sz="1400" dirty="0">
                <a:solidFill>
                  <a:schemeClr val="bg1"/>
                </a:solidFill>
                <a:latin typeface="Times New Roman" pitchFamily="18" charset="0"/>
                <a:cs typeface="Times New Roman" pitchFamily="18" charset="0"/>
              </a:endParaRPr>
            </a:p>
          </p:txBody>
        </p:sp>
        <p:sp>
          <p:nvSpPr>
            <p:cNvPr id="101" name="TextBox 100">
              <a:extLst>
                <a:ext uri="{FF2B5EF4-FFF2-40B4-BE49-F238E27FC236}">
                  <a16:creationId xmlns:a16="http://schemas.microsoft.com/office/drawing/2014/main" xmlns="" id="{F9AAC2E0-8F60-40CE-AA51-FD8303A219B6}"/>
                </a:ext>
              </a:extLst>
            </p:cNvPr>
            <p:cNvSpPr txBox="1"/>
            <p:nvPr/>
          </p:nvSpPr>
          <p:spPr>
            <a:xfrm>
              <a:off x="6621830" y="588724"/>
              <a:ext cx="5150717" cy="307777"/>
            </a:xfrm>
            <a:prstGeom prst="rect">
              <a:avLst/>
            </a:prstGeom>
            <a:noFill/>
          </p:spPr>
          <p:txBody>
            <a:bodyPr wrap="square" rtlCol="0">
              <a:spAutoFit/>
            </a:bodyPr>
            <a:lstStyle/>
            <a:p>
              <a:pPr marL="228600" indent="-228600">
                <a:buFont typeface="Wingdings" panose="05000000000000000000" pitchFamily="2" charset="2"/>
                <a:buChar char="Ø"/>
              </a:pPr>
              <a:r>
                <a:rPr lang="en-GB" altLang="ko-KR" sz="1400" b="1" dirty="0">
                  <a:solidFill>
                    <a:schemeClr val="bg1"/>
                  </a:solidFill>
                  <a:latin typeface="Times New Roman" pitchFamily="18" charset="0"/>
                  <a:cs typeface="Times New Roman" pitchFamily="18" charset="0"/>
                </a:rPr>
                <a:t>Problems</a:t>
              </a:r>
              <a:endParaRPr lang="ko-KR" altLang="en-US" sz="1400" b="1" dirty="0">
                <a:solidFill>
                  <a:schemeClr val="bg1"/>
                </a:solidFill>
                <a:latin typeface="Times New Roman" pitchFamily="18" charset="0"/>
                <a:cs typeface="Times New Roman" pitchFamily="18" charset="0"/>
              </a:endParaRPr>
            </a:p>
          </p:txBody>
        </p:sp>
      </p:grpSp>
      <p:grpSp>
        <p:nvGrpSpPr>
          <p:cNvPr id="56" name="Group 55"/>
          <p:cNvGrpSpPr/>
          <p:nvPr/>
        </p:nvGrpSpPr>
        <p:grpSpPr>
          <a:xfrm>
            <a:off x="5647253" y="3857362"/>
            <a:ext cx="4164097" cy="619487"/>
            <a:chOff x="5654507" y="3284056"/>
            <a:chExt cx="4164097" cy="619487"/>
          </a:xfrm>
        </p:grpSpPr>
        <p:sp>
          <p:nvSpPr>
            <p:cNvPr id="57" name="TextBox 56">
              <a:extLst>
                <a:ext uri="{FF2B5EF4-FFF2-40B4-BE49-F238E27FC236}">
                  <a16:creationId xmlns:a16="http://schemas.microsoft.com/office/drawing/2014/main" xmlns="" id="{C282BA3B-7453-43BA-94E7-D5EC46E06D68}"/>
                </a:ext>
              </a:extLst>
            </p:cNvPr>
            <p:cNvSpPr txBox="1"/>
            <p:nvPr/>
          </p:nvSpPr>
          <p:spPr>
            <a:xfrm>
              <a:off x="6329859" y="3318768"/>
              <a:ext cx="3488745" cy="584775"/>
            </a:xfrm>
            <a:prstGeom prst="rect">
              <a:avLst/>
            </a:prstGeom>
            <a:noFill/>
          </p:spPr>
          <p:txBody>
            <a:bodyPr wrap="square" lIns="108000" rIns="108000" rtlCol="0">
              <a:spAutoFit/>
            </a:bodyPr>
            <a:lstStyle/>
            <a:p>
              <a:pPr>
                <a:lnSpc>
                  <a:spcPct val="200000"/>
                </a:lnSpc>
              </a:pPr>
              <a:r>
                <a:rPr lang="en-GB" altLang="ko-KR" sz="1600" b="1" dirty="0" smtClean="0">
                  <a:solidFill>
                    <a:schemeClr val="accent4"/>
                  </a:solidFill>
                  <a:cs typeface="Arial" pitchFamily="34" charset="0"/>
                </a:rPr>
                <a:t>Examples</a:t>
              </a:r>
              <a:endParaRPr lang="ko-KR" altLang="en-US" sz="1600" b="1" dirty="0">
                <a:solidFill>
                  <a:schemeClr val="accent4"/>
                </a:solidFill>
                <a:cs typeface="Arial" pitchFamily="34" charset="0"/>
              </a:endParaRPr>
            </a:p>
          </p:txBody>
        </p:sp>
        <p:sp>
          <p:nvSpPr>
            <p:cNvPr id="58" name="Oval 57">
              <a:extLst>
                <a:ext uri="{FF2B5EF4-FFF2-40B4-BE49-F238E27FC236}">
                  <a16:creationId xmlns:a16="http://schemas.microsoft.com/office/drawing/2014/main" xmlns="" id="{31D8FADF-1D74-4928-8796-D7E950BC741E}"/>
                </a:ext>
              </a:extLst>
            </p:cNvPr>
            <p:cNvSpPr>
              <a:spLocks noChangeAspect="1"/>
            </p:cNvSpPr>
            <p:nvPr/>
          </p:nvSpPr>
          <p:spPr>
            <a:xfrm>
              <a:off x="5727524" y="3284056"/>
              <a:ext cx="548640" cy="548640"/>
            </a:xfrm>
            <a:prstGeom prst="ellipse">
              <a:avLst/>
            </a:prstGeom>
            <a:solidFill>
              <a:schemeClr val="accent4"/>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cs typeface="Arial" pitchFamily="34" charset="0"/>
              </a:endParaRPr>
            </a:p>
          </p:txBody>
        </p:sp>
        <p:sp>
          <p:nvSpPr>
            <p:cNvPr id="59" name="TextBox 58">
              <a:extLst>
                <a:ext uri="{FF2B5EF4-FFF2-40B4-BE49-F238E27FC236}">
                  <a16:creationId xmlns:a16="http://schemas.microsoft.com/office/drawing/2014/main" xmlns="" id="{046F1C30-5C5E-4005-A7A4-DB2B5E725CFF}"/>
                </a:ext>
              </a:extLst>
            </p:cNvPr>
            <p:cNvSpPr txBox="1"/>
            <p:nvPr/>
          </p:nvSpPr>
          <p:spPr>
            <a:xfrm>
              <a:off x="5654507" y="3317971"/>
              <a:ext cx="703386"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05</a:t>
              </a:r>
              <a:endParaRPr lang="ko-KR" altLang="en-US" sz="2400" b="1" dirty="0">
                <a:solidFill>
                  <a:schemeClr val="bg1"/>
                </a:solidFill>
                <a:cs typeface="Arial" pitchFamily="34" charset="0"/>
              </a:endParaRPr>
            </a:p>
          </p:txBody>
        </p:sp>
      </p:grpSp>
    </p:spTree>
    <p:extLst>
      <p:ext uri="{BB962C8B-B14F-4D97-AF65-F5344CB8AC3E}">
        <p14:creationId xmlns:p14="http://schemas.microsoft.com/office/powerpoint/2010/main" val="31488225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1000"/>
                                        <p:tgtEl>
                                          <p:spTgt spid="56"/>
                                        </p:tgtEl>
                                      </p:cBhvr>
                                    </p:animEffect>
                                    <p:anim calcmode="lin" valueType="num">
                                      <p:cBhvr>
                                        <p:cTn id="55" dur="1000" fill="hold"/>
                                        <p:tgtEl>
                                          <p:spTgt spid="56"/>
                                        </p:tgtEl>
                                        <p:attrNameLst>
                                          <p:attrName>ppt_x</p:attrName>
                                        </p:attrNameLst>
                                      </p:cBhvr>
                                      <p:tavLst>
                                        <p:tav tm="0">
                                          <p:val>
                                            <p:strVal val="#ppt_x"/>
                                          </p:val>
                                        </p:tav>
                                        <p:tav tm="100000">
                                          <p:val>
                                            <p:strVal val="#ppt_x"/>
                                          </p:val>
                                        </p:tav>
                                      </p:tavLst>
                                    </p:anim>
                                    <p:anim calcmode="lin" valueType="num">
                                      <p:cBhvr>
                                        <p:cTn id="5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anim calcmode="lin" valueType="num">
                                      <p:cBhvr>
                                        <p:cTn id="69" dur="1000" fill="hold"/>
                                        <p:tgtEl>
                                          <p:spTgt spid="13"/>
                                        </p:tgtEl>
                                        <p:attrNameLst>
                                          <p:attrName>ppt_x</p:attrName>
                                        </p:attrNameLst>
                                      </p:cBhvr>
                                      <p:tavLst>
                                        <p:tav tm="0">
                                          <p:val>
                                            <p:strVal val="#ppt_x"/>
                                          </p:val>
                                        </p:tav>
                                        <p:tav tm="100000">
                                          <p:val>
                                            <p:strVal val="#ppt_x"/>
                                          </p:val>
                                        </p:tav>
                                      </p:tavLst>
                                    </p:anim>
                                    <p:anim calcmode="lin" valueType="num">
                                      <p:cBhvr>
                                        <p:cTn id="7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1000"/>
                                        <p:tgtEl>
                                          <p:spTgt spid="14"/>
                                        </p:tgtEl>
                                      </p:cBhvr>
                                    </p:animEffect>
                                    <p:anim calcmode="lin" valueType="num">
                                      <p:cBhvr>
                                        <p:cTn id="76" dur="1000" fill="hold"/>
                                        <p:tgtEl>
                                          <p:spTgt spid="14"/>
                                        </p:tgtEl>
                                        <p:attrNameLst>
                                          <p:attrName>ppt_x</p:attrName>
                                        </p:attrNameLst>
                                      </p:cBhvr>
                                      <p:tavLst>
                                        <p:tav tm="0">
                                          <p:val>
                                            <p:strVal val="#ppt_x"/>
                                          </p:val>
                                        </p:tav>
                                        <p:tav tm="100000">
                                          <p:val>
                                            <p:strVal val="#ppt_x"/>
                                          </p:val>
                                        </p:tav>
                                      </p:tavLst>
                                    </p:anim>
                                    <p:anim calcmode="lin" valueType="num">
                                      <p:cBhvr>
                                        <p:cTn id="7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1CD037-1BB8-4738-B55E-452F1034B244}"/>
              </a:ext>
            </a:extLst>
          </p:cNvPr>
          <p:cNvSpPr txBox="1"/>
          <p:nvPr/>
        </p:nvSpPr>
        <p:spPr>
          <a:xfrm>
            <a:off x="7344229" y="0"/>
            <a:ext cx="4847771" cy="6124754"/>
          </a:xfrm>
          <a:prstGeom prst="rect">
            <a:avLst/>
          </a:prstGeom>
          <a:noFill/>
        </p:spPr>
        <p:txBody>
          <a:bodyPr wrap="square" rtlCol="0">
            <a:spAutoFit/>
          </a:bodyPr>
          <a:lstStyle/>
          <a:p>
            <a:pPr>
              <a:lnSpc>
                <a:spcPct val="200000"/>
              </a:lnSpc>
            </a:pPr>
            <a:r>
              <a:rPr lang="en-US" sz="2800" b="1" u="sng" dirty="0">
                <a:solidFill>
                  <a:schemeClr val="accent1"/>
                </a:solidFill>
                <a:latin typeface="Times New Roman" pitchFamily="18" charset="0"/>
                <a:cs typeface="Times New Roman" pitchFamily="18" charset="0"/>
              </a:rPr>
              <a:t>Conclusion:</a:t>
            </a:r>
          </a:p>
          <a:p>
            <a:pPr marL="285750" indent="-285750">
              <a:lnSpc>
                <a:spcPct val="150000"/>
              </a:lnSpc>
              <a:buFont typeface="Wingdings" pitchFamily="2" charset="2"/>
              <a:buChar char="Ø"/>
            </a:pPr>
            <a:r>
              <a:rPr lang="en-US" sz="1600" dirty="0">
                <a:solidFill>
                  <a:schemeClr val="bg1"/>
                </a:solidFill>
              </a:rPr>
              <a:t>Memory leaks are a common issue in </a:t>
            </a:r>
            <a:r>
              <a:rPr lang="en-US" sz="1600" dirty="0" smtClean="0">
                <a:solidFill>
                  <a:schemeClr val="bg1"/>
                </a:solidFill>
              </a:rPr>
              <a:t>Development, </a:t>
            </a:r>
            <a:r>
              <a:rPr lang="en-US" sz="1600" dirty="0">
                <a:solidFill>
                  <a:schemeClr val="bg1"/>
                </a:solidFill>
              </a:rPr>
              <a:t>but they can be prevented by following best practices and using the appropriate tools. By disposing of objects, using streams properly, and efficiently loading images and videos, developers can prevent memory leaks and create high-performing applications that provide an optimal user experience. Remember to use profiling tools to identify memory leaks in your application, and take the necessary steps to fix them. With these tips, you can build Flutter applications that are fast, efficient, and reliable.</a:t>
            </a:r>
          </a:p>
          <a:p>
            <a:pPr marL="91440" indent="-91440">
              <a:lnSpc>
                <a:spcPct val="150000"/>
              </a:lnSpc>
              <a:buFont typeface="Wingdings" pitchFamily="2" charset="2"/>
              <a:buChar char="Ø"/>
            </a:pPr>
            <a:endParaRPr lang="en-US" sz="1600" dirty="0">
              <a:solidFill>
                <a:schemeClr val="bg1"/>
              </a:solidFill>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xmlns="" id="{261CD037-1BB8-4738-B55E-452F1034B244}"/>
              </a:ext>
            </a:extLst>
          </p:cNvPr>
          <p:cNvSpPr txBox="1"/>
          <p:nvPr/>
        </p:nvSpPr>
        <p:spPr>
          <a:xfrm>
            <a:off x="1" y="5093928"/>
            <a:ext cx="4876800" cy="1754326"/>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solidFill>
                  <a:schemeClr val="bg1"/>
                </a:solidFill>
              </a:rPr>
              <a:t>Any </a:t>
            </a:r>
            <a:r>
              <a:rPr lang="en-US" dirty="0">
                <a:solidFill>
                  <a:schemeClr val="bg1"/>
                </a:solidFill>
              </a:rPr>
              <a:t>class whose life is longer than a screen or activity, you should not use activity inside it because that make </a:t>
            </a:r>
            <a:r>
              <a:rPr lang="en-US" dirty="0" smtClean="0">
                <a:solidFill>
                  <a:schemeClr val="bg1"/>
                </a:solidFill>
              </a:rPr>
              <a:t>unused </a:t>
            </a:r>
            <a:r>
              <a:rPr lang="en-US" dirty="0">
                <a:solidFill>
                  <a:schemeClr val="bg1"/>
                </a:solidFill>
              </a:rPr>
              <a:t>reference so happen memory leak.</a:t>
            </a:r>
            <a:endParaRPr lang="en-US" dirty="0">
              <a:solidFill>
                <a:schemeClr val="bg1"/>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xmlns="" id="{261CD037-1BB8-4738-B55E-452F1034B244}"/>
              </a:ext>
            </a:extLst>
          </p:cNvPr>
          <p:cNvSpPr txBox="1"/>
          <p:nvPr/>
        </p:nvSpPr>
        <p:spPr>
          <a:xfrm>
            <a:off x="50803" y="4331946"/>
            <a:ext cx="4876800" cy="661207"/>
          </a:xfrm>
          <a:prstGeom prst="rect">
            <a:avLst/>
          </a:prstGeom>
          <a:noFill/>
        </p:spPr>
        <p:txBody>
          <a:bodyPr wrap="square" rtlCol="0">
            <a:spAutoFit/>
          </a:bodyPr>
          <a:lstStyle/>
          <a:p>
            <a:pPr>
              <a:lnSpc>
                <a:spcPct val="150000"/>
              </a:lnSpc>
            </a:pPr>
            <a:r>
              <a:rPr lang="en-US" sz="2800" b="1" u="sng" dirty="0" smtClean="0">
                <a:solidFill>
                  <a:schemeClr val="accent1"/>
                </a:solidFill>
                <a:latin typeface="Times New Roman" pitchFamily="18" charset="0"/>
                <a:cs typeface="Times New Roman" pitchFamily="18" charset="0"/>
              </a:rPr>
              <a:t>General Rule</a:t>
            </a:r>
            <a:endParaRPr lang="en-US" sz="2800" b="1" u="sng" dirty="0">
              <a:solidFill>
                <a:schemeClr val="accent1"/>
              </a:solidFill>
              <a:latin typeface="Times New Roman" pitchFamily="18" charset="0"/>
              <a:cs typeface="Times New Roman" pitchFamily="18" charset="0"/>
            </a:endParaRPr>
          </a:p>
        </p:txBody>
      </p:sp>
    </p:spTree>
    <p:extLst>
      <p:ext uri="{BB962C8B-B14F-4D97-AF65-F5344CB8AC3E}">
        <p14:creationId xmlns:p14="http://schemas.microsoft.com/office/powerpoint/2010/main" val="39245026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circle(in)">
                                      <p:cBhvr>
                                        <p:cTn id="19" dur="2000"/>
                                        <p:tgtEl>
                                          <p:spTgt spid="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1000"/>
                                        <p:tgtEl>
                                          <p:spTgt spid="2">
                                            <p:txEl>
                                              <p:pRg st="1" end="1"/>
                                            </p:txEl>
                                          </p:spTgt>
                                        </p:tgtEl>
                                      </p:cBhvr>
                                    </p:animEffect>
                                    <p:anim calcmode="lin" valueType="num">
                                      <p:cBhvr>
                                        <p:cTn id="2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0193751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1CD037-1BB8-4738-B55E-452F1034B244}"/>
              </a:ext>
            </a:extLst>
          </p:cNvPr>
          <p:cNvSpPr txBox="1"/>
          <p:nvPr/>
        </p:nvSpPr>
        <p:spPr>
          <a:xfrm>
            <a:off x="1" y="-4304"/>
            <a:ext cx="12192000" cy="8156079"/>
          </a:xfrm>
          <a:prstGeom prst="rect">
            <a:avLst/>
          </a:prstGeom>
          <a:solidFill>
            <a:schemeClr val="tx1">
              <a:lumMod val="85000"/>
              <a:lumOff val="15000"/>
            </a:schemeClr>
          </a:solidFill>
          <a:ln>
            <a:noFill/>
          </a:ln>
        </p:spPr>
        <p:txBody>
          <a:bodyPr wrap="square" rtlCol="0">
            <a:spAutoFit/>
          </a:bodyPr>
          <a:lstStyle/>
          <a:p>
            <a:pPr>
              <a:lnSpc>
                <a:spcPct val="150000"/>
              </a:lnSpc>
            </a:pPr>
            <a:r>
              <a:rPr lang="en-US" sz="2000" b="1" u="sng" dirty="0" smtClean="0">
                <a:solidFill>
                  <a:schemeClr val="accent1"/>
                </a:solidFill>
              </a:rPr>
              <a:t>References</a:t>
            </a:r>
            <a:r>
              <a:rPr lang="en-US" b="1" u="sng" dirty="0" smtClean="0">
                <a:solidFill>
                  <a:schemeClr val="accent1"/>
                </a:solidFill>
              </a:rPr>
              <a:t>:</a:t>
            </a:r>
            <a:endParaRPr lang="en-US" b="1" u="sng" dirty="0" smtClean="0">
              <a:solidFill>
                <a:schemeClr val="accent1"/>
              </a:solidFill>
              <a:hlinkClick r:id="rId2"/>
            </a:endParaRPr>
          </a:p>
          <a:p>
            <a:pPr>
              <a:lnSpc>
                <a:spcPct val="200000"/>
              </a:lnSpc>
            </a:pPr>
            <a:r>
              <a:rPr lang="en-US" sz="1600" dirty="0" smtClean="0">
                <a:solidFill>
                  <a:schemeClr val="bg1"/>
                </a:solidFill>
                <a:hlinkClick r:id="rId2"/>
              </a:rPr>
              <a:t>https</a:t>
            </a:r>
            <a:r>
              <a:rPr lang="en-US" sz="1600" dirty="0">
                <a:solidFill>
                  <a:schemeClr val="bg1"/>
                </a:solidFill>
                <a:hlinkClick r:id="rId2"/>
              </a:rPr>
              <a:t>://blog.devgenius.io/identifying-and-handling-memory-leaks-in-flutter-apps-1ad5e7d499e7</a:t>
            </a:r>
            <a:r>
              <a:rPr lang="en-US" sz="1600" dirty="0">
                <a:solidFill>
                  <a:schemeClr val="bg1"/>
                </a:solidFill>
              </a:rPr>
              <a:t/>
            </a:r>
            <a:br>
              <a:rPr lang="en-US" sz="1600" dirty="0">
                <a:solidFill>
                  <a:schemeClr val="bg1"/>
                </a:solidFill>
              </a:rPr>
            </a:br>
            <a:r>
              <a:rPr lang="en-US" sz="1600" dirty="0">
                <a:solidFill>
                  <a:schemeClr val="bg1"/>
                </a:solidFill>
                <a:hlinkClick r:id="rId3"/>
              </a:rPr>
              <a:t>https://medium.com/geekculture/how-to-reduce-app-size-flutter-with-easy-steps-cb86c20f0b8c</a:t>
            </a:r>
            <a:r>
              <a:rPr lang="en-US" sz="1600" dirty="0">
                <a:solidFill>
                  <a:schemeClr val="bg1"/>
                </a:solidFill>
              </a:rPr>
              <a:t/>
            </a:r>
            <a:br>
              <a:rPr lang="en-US" sz="1600" dirty="0">
                <a:solidFill>
                  <a:schemeClr val="bg1"/>
                </a:solidFill>
              </a:rPr>
            </a:br>
            <a:r>
              <a:rPr lang="en-US" sz="1600" dirty="0">
                <a:solidFill>
                  <a:schemeClr val="bg1"/>
                </a:solidFill>
                <a:hlinkClick r:id="rId4"/>
              </a:rPr>
              <a:t>https://www.geeksforgeeks.org/ways-to-optimize-the-performance-of-your-flutter-application</a:t>
            </a:r>
            <a:r>
              <a:rPr lang="en-US" sz="1600" dirty="0">
                <a:solidFill>
                  <a:schemeClr val="bg1"/>
                </a:solidFill>
              </a:rPr>
              <a:t/>
            </a:r>
            <a:br>
              <a:rPr lang="en-US" sz="1600" dirty="0">
                <a:solidFill>
                  <a:schemeClr val="bg1"/>
                </a:solidFill>
              </a:rPr>
            </a:br>
            <a:r>
              <a:rPr lang="en-US" sz="1600" dirty="0">
                <a:solidFill>
                  <a:schemeClr val="bg1"/>
                </a:solidFill>
                <a:hlinkClick r:id="rId5"/>
              </a:rPr>
              <a:t>https://www.expertappdevs.com/blog/improve-flutter-app-performance</a:t>
            </a:r>
            <a:r>
              <a:rPr lang="en-US" sz="1600" dirty="0">
                <a:solidFill>
                  <a:schemeClr val="bg1"/>
                </a:solidFill>
              </a:rPr>
              <a:t/>
            </a:r>
            <a:br>
              <a:rPr lang="en-US" sz="1600" dirty="0">
                <a:solidFill>
                  <a:schemeClr val="bg1"/>
                </a:solidFill>
              </a:rPr>
            </a:br>
            <a:r>
              <a:rPr lang="en-US" sz="1600" dirty="0">
                <a:solidFill>
                  <a:schemeClr val="bg1"/>
                </a:solidFill>
                <a:hlinkClick r:id="rId6"/>
              </a:rPr>
              <a:t>https://docs.flutter.dev/perf/best-practices</a:t>
            </a:r>
            <a:endParaRPr lang="en-US" sz="1600" dirty="0">
              <a:solidFill>
                <a:schemeClr val="bg1"/>
              </a:solidFill>
            </a:endParaRPr>
          </a:p>
          <a:p>
            <a:pPr>
              <a:lnSpc>
                <a:spcPct val="200000"/>
              </a:lnSpc>
            </a:pPr>
            <a:r>
              <a:rPr lang="en-US" sz="1600" dirty="0">
                <a:solidFill>
                  <a:schemeClr val="bg1"/>
                </a:solidFill>
                <a:hlinkClick r:id="rId7"/>
              </a:rPr>
              <a:t>https://www.raywenderlich.com/4690472-memory-leaks-in-android#toc-anchor-009</a:t>
            </a:r>
            <a:endParaRPr lang="en-US" sz="1600" dirty="0">
              <a:solidFill>
                <a:schemeClr val="bg1"/>
              </a:solidFill>
            </a:endParaRPr>
          </a:p>
          <a:p>
            <a:pPr>
              <a:lnSpc>
                <a:spcPct val="200000"/>
              </a:lnSpc>
            </a:pPr>
            <a:r>
              <a:rPr lang="en-US" sz="1600" dirty="0">
                <a:solidFill>
                  <a:schemeClr val="bg1"/>
                </a:solidFill>
                <a:hlinkClick r:id="rId8"/>
              </a:rPr>
              <a:t>https://medium.com/@siddharthmakadiya/preventing-memory-leaks-in-flutter-best-practices-and-tools-293ddca1556e</a:t>
            </a:r>
            <a:r>
              <a:rPr lang="en-US" sz="1600" dirty="0">
                <a:solidFill>
                  <a:schemeClr val="bg1"/>
                </a:solidFill>
              </a:rPr>
              <a:t/>
            </a:r>
            <a:br>
              <a:rPr lang="en-US" sz="1600" dirty="0">
                <a:solidFill>
                  <a:schemeClr val="bg1"/>
                </a:solidFill>
              </a:rPr>
            </a:br>
            <a:r>
              <a:rPr lang="en-US" sz="1600" dirty="0">
                <a:solidFill>
                  <a:schemeClr val="bg1"/>
                </a:solidFill>
                <a:hlinkClick r:id="rId9"/>
              </a:rPr>
              <a:t>https://www.linkedin.com/pulse/understanding-memory-leaks-flutter-apps-nabraj-khadka</a:t>
            </a:r>
            <a:r>
              <a:rPr lang="en-US" sz="1600" dirty="0">
                <a:solidFill>
                  <a:schemeClr val="bg1"/>
                </a:solidFill>
              </a:rPr>
              <a:t/>
            </a:r>
            <a:br>
              <a:rPr lang="en-US" sz="1600" dirty="0">
                <a:solidFill>
                  <a:schemeClr val="bg1"/>
                </a:solidFill>
              </a:rPr>
            </a:br>
            <a:r>
              <a:rPr lang="en-US" sz="1600" dirty="0">
                <a:solidFill>
                  <a:schemeClr val="bg1"/>
                </a:solidFill>
                <a:hlinkClick r:id="rId10"/>
              </a:rPr>
              <a:t>https://stackoverflow.com/questions/57674085/how-to-find-memory-leaks-in-flutter</a:t>
            </a:r>
            <a:endParaRPr lang="en-US" sz="1600" dirty="0">
              <a:solidFill>
                <a:schemeClr val="bg1"/>
              </a:solidFill>
            </a:endParaRPr>
          </a:p>
          <a:p>
            <a:pPr>
              <a:lnSpc>
                <a:spcPct val="200000"/>
              </a:lnSpc>
            </a:pPr>
            <a:r>
              <a:rPr lang="en-US" sz="1600" dirty="0">
                <a:solidFill>
                  <a:schemeClr val="bg1"/>
                </a:solidFill>
                <a:hlinkClick r:id="rId7"/>
              </a:rPr>
              <a:t>https://www.raywenderlich.com/4690472-memory-leaks-in-android#toc-anchor-009</a:t>
            </a:r>
            <a:endParaRPr lang="en-US" sz="1600" dirty="0">
              <a:solidFill>
                <a:schemeClr val="bg1"/>
              </a:solidFill>
            </a:endParaRPr>
          </a:p>
          <a:p>
            <a:pPr>
              <a:lnSpc>
                <a:spcPct val="200000"/>
              </a:lnSpc>
            </a:pPr>
            <a:r>
              <a:rPr lang="en-US" sz="1600" dirty="0">
                <a:solidFill>
                  <a:schemeClr val="bg1"/>
                </a:solidFill>
                <a:hlinkClick r:id="rId7"/>
              </a:rPr>
              <a:t>https://www.raywenderlich.com/4690472-memory-leaks-in-android#toc-anchor-009</a:t>
            </a:r>
          </a:p>
          <a:p>
            <a:pPr>
              <a:lnSpc>
                <a:spcPct val="200000"/>
              </a:lnSpc>
            </a:pPr>
            <a:r>
              <a:rPr lang="en-US" sz="1600" dirty="0">
                <a:solidFill>
                  <a:schemeClr val="bg1"/>
                </a:solidFill>
                <a:latin typeface="Times New Roman" pitchFamily="18" charset="0"/>
                <a:cs typeface="Times New Roman" pitchFamily="18" charset="0"/>
                <a:hlinkClick r:id="rId8"/>
              </a:rPr>
              <a:t>https://medium.com/@</a:t>
            </a:r>
            <a:r>
              <a:rPr lang="en-US" sz="1600" dirty="0" smtClean="0">
                <a:solidFill>
                  <a:schemeClr val="bg1"/>
                </a:solidFill>
                <a:latin typeface="Times New Roman" pitchFamily="18" charset="0"/>
                <a:cs typeface="Times New Roman" pitchFamily="18" charset="0"/>
                <a:hlinkClick r:id="rId8"/>
              </a:rPr>
              <a:t>siddharthmakadiya/preventing-memory-leaks-in-flutter-best-practices-and-tools-293ddca1556e</a:t>
            </a:r>
            <a:endParaRPr lang="en-US" sz="1600" dirty="0" smtClean="0">
              <a:solidFill>
                <a:schemeClr val="bg1"/>
              </a:solidFill>
              <a:latin typeface="Times New Roman" pitchFamily="18" charset="0"/>
              <a:cs typeface="Times New Roman" pitchFamily="18" charset="0"/>
            </a:endParaRPr>
          </a:p>
          <a:p>
            <a:pPr>
              <a:lnSpc>
                <a:spcPct val="200000"/>
              </a:lnSpc>
            </a:pPr>
            <a:r>
              <a:rPr lang="en-US" sz="1600" dirty="0">
                <a:solidFill>
                  <a:schemeClr val="bg1"/>
                </a:solidFill>
                <a:latin typeface="Times New Roman" pitchFamily="18" charset="0"/>
                <a:cs typeface="Times New Roman" pitchFamily="18" charset="0"/>
                <a:hlinkClick r:id="rId11"/>
              </a:rPr>
              <a:t>https://pub.dev/packages/flutter_cache_manager</a:t>
            </a:r>
            <a:endParaRPr lang="en-US" sz="1600" dirty="0" smtClean="0">
              <a:solidFill>
                <a:schemeClr val="bg1"/>
              </a:solidFill>
              <a:latin typeface="Times New Roman" pitchFamily="18" charset="0"/>
              <a:cs typeface="Times New Roman" pitchFamily="18" charset="0"/>
            </a:endParaRPr>
          </a:p>
          <a:p>
            <a:pPr>
              <a:lnSpc>
                <a:spcPct val="150000"/>
              </a:lnSpc>
            </a:pPr>
            <a:endParaRPr lang="en-US" sz="1600" dirty="0" smtClean="0">
              <a:solidFill>
                <a:schemeClr val="bg1"/>
              </a:solidFill>
              <a:latin typeface="Times New Roman" pitchFamily="18" charset="0"/>
              <a:cs typeface="Times New Roman" pitchFamily="18" charset="0"/>
            </a:endParaRPr>
          </a:p>
          <a:p>
            <a:pPr>
              <a:lnSpc>
                <a:spcPct val="150000"/>
              </a:lnSpc>
            </a:pPr>
            <a:endParaRPr lang="en-US" sz="1600" dirty="0">
              <a:solidFill>
                <a:schemeClr val="bg1"/>
              </a:solidFill>
              <a:latin typeface="Times New Roman" pitchFamily="18" charset="0"/>
              <a:cs typeface="Times New Roman" pitchFamily="18" charset="0"/>
            </a:endParaRPr>
          </a:p>
          <a:p>
            <a:pPr>
              <a:lnSpc>
                <a:spcPct val="150000"/>
              </a:lnSpc>
            </a:pPr>
            <a:endParaRPr lang="en-US" sz="16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42702630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1000"/>
                                        <p:tgtEl>
                                          <p:spTgt spid="2">
                                            <p:txEl>
                                              <p:pRg st="6" end="6"/>
                                            </p:txEl>
                                          </p:spTgt>
                                        </p:tgtEl>
                                      </p:cBhvr>
                                    </p:animEffect>
                                    <p:anim calcmode="lin" valueType="num">
                                      <p:cBhvr>
                                        <p:cTn id="3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1000"/>
                                        <p:tgtEl>
                                          <p:spTgt spid="2">
                                            <p:txEl>
                                              <p:pRg st="7" end="7"/>
                                            </p:txEl>
                                          </p:spTgt>
                                        </p:tgtEl>
                                      </p:cBhvr>
                                    </p:animEffect>
                                    <p:anim calcmode="lin" valueType="num">
                                      <p:cBhvr>
                                        <p:cTn id="43"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DF8EF26-7AD5-4E7F-95B3-9A57CF80C483}"/>
              </a:ext>
            </a:extLst>
          </p:cNvPr>
          <p:cNvSpPr txBox="1"/>
          <p:nvPr/>
        </p:nvSpPr>
        <p:spPr>
          <a:xfrm>
            <a:off x="1" y="5062838"/>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5" name="TextBox 4">
            <a:extLst>
              <a:ext uri="{FF2B5EF4-FFF2-40B4-BE49-F238E27FC236}">
                <a16:creationId xmlns:a16="http://schemas.microsoft.com/office/drawing/2014/main" xmlns="" id="{BADEB2CA-D11F-4CA5-BC5A-6C38FF4BF392}"/>
              </a:ext>
            </a:extLst>
          </p:cNvPr>
          <p:cNvSpPr txBox="1"/>
          <p:nvPr/>
        </p:nvSpPr>
        <p:spPr>
          <a:xfrm>
            <a:off x="51" y="5930387"/>
            <a:ext cx="12191852" cy="523220"/>
          </a:xfrm>
          <a:prstGeom prst="rect">
            <a:avLst/>
          </a:prstGeom>
          <a:noFill/>
        </p:spPr>
        <p:txBody>
          <a:bodyPr wrap="square" rtlCol="0" anchor="ctr">
            <a:spAutoFit/>
          </a:bodyPr>
          <a:lstStyle/>
          <a:p>
            <a:pPr algn="ctr"/>
            <a:r>
              <a:rPr lang="en-US" altLang="ko-KR" sz="2800" dirty="0" err="1" smtClean="0">
                <a:solidFill>
                  <a:schemeClr val="accent1"/>
                </a:solidFill>
                <a:cs typeface="Arial" pitchFamily="34" charset="0"/>
              </a:rPr>
              <a:t>Fady</a:t>
            </a:r>
            <a:r>
              <a:rPr lang="en-US" altLang="ko-KR" sz="2800" dirty="0" smtClean="0">
                <a:solidFill>
                  <a:schemeClr val="accent1"/>
                </a:solidFill>
                <a:cs typeface="Arial" pitchFamily="34" charset="0"/>
              </a:rPr>
              <a:t> </a:t>
            </a:r>
            <a:r>
              <a:rPr lang="en-US" altLang="ko-KR" sz="2800" dirty="0" err="1" smtClean="0">
                <a:solidFill>
                  <a:schemeClr val="accent1"/>
                </a:solidFill>
                <a:cs typeface="Arial" pitchFamily="34" charset="0"/>
              </a:rPr>
              <a:t>Zaher</a:t>
            </a:r>
            <a:endParaRPr lang="ko-KR" altLang="en-US" sz="2800" dirty="0">
              <a:solidFill>
                <a:schemeClr val="accent1"/>
              </a:solidFill>
              <a:cs typeface="Arial" pitchFamily="34" charset="0"/>
            </a:endParaRPr>
          </a:p>
        </p:txBody>
      </p:sp>
    </p:spTree>
    <p:extLst>
      <p:ext uri="{BB962C8B-B14F-4D97-AF65-F5344CB8AC3E}">
        <p14:creationId xmlns:p14="http://schemas.microsoft.com/office/powerpoint/2010/main" val="1983092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27904" y="1219718"/>
            <a:ext cx="3972404" cy="2083616"/>
            <a:chOff x="1127904" y="1219718"/>
            <a:chExt cx="3972404" cy="2083616"/>
          </a:xfrm>
        </p:grpSpPr>
        <p:sp>
          <p:nvSpPr>
            <p:cNvPr id="4" name="TextBox 3">
              <a:extLst>
                <a:ext uri="{FF2B5EF4-FFF2-40B4-BE49-F238E27FC236}">
                  <a16:creationId xmlns:a16="http://schemas.microsoft.com/office/drawing/2014/main" xmlns="" id="{8DCC64A0-ED28-400E-B11A-B68E03FC4F0F}"/>
                </a:ext>
              </a:extLst>
            </p:cNvPr>
            <p:cNvSpPr txBox="1"/>
            <p:nvPr/>
          </p:nvSpPr>
          <p:spPr>
            <a:xfrm>
              <a:off x="1127904" y="1733674"/>
              <a:ext cx="3972404" cy="1569660"/>
            </a:xfrm>
            <a:prstGeom prst="rect">
              <a:avLst/>
            </a:prstGeom>
            <a:noFill/>
          </p:spPr>
          <p:txBody>
            <a:bodyPr wrap="square" rtlCol="0">
              <a:spAutoFit/>
            </a:bodyPr>
            <a:lstStyle/>
            <a:p>
              <a:pPr>
                <a:lnSpc>
                  <a:spcPct val="150000"/>
                </a:lnSpc>
              </a:pPr>
              <a:r>
                <a:rPr lang="en-US" sz="1600" b="1" dirty="0">
                  <a:solidFill>
                    <a:schemeClr val="bg1"/>
                  </a:solidFill>
                  <a:latin typeface="Times New Roman" pitchFamily="18" charset="0"/>
                  <a:cs typeface="Times New Roman" pitchFamily="18" charset="0"/>
                </a:rPr>
                <a:t>one of the most common issues that developers face is memory leaks.</a:t>
              </a:r>
            </a:p>
            <a:p>
              <a:pPr>
                <a:lnSpc>
                  <a:spcPct val="150000"/>
                </a:lnSpc>
              </a:pPr>
              <a:r>
                <a:rPr lang="en-US" sz="1600" b="1" dirty="0">
                  <a:solidFill>
                    <a:schemeClr val="bg1"/>
                  </a:solidFill>
                  <a:latin typeface="Times New Roman" pitchFamily="18" charset="0"/>
                  <a:cs typeface="Times New Roman" pitchFamily="18" charset="0"/>
                </a:rPr>
                <a:t>Memory leak occurs when programmers use a memory and forget to free it</a:t>
              </a:r>
              <a:endParaRPr lang="ko-KR" altLang="en-US" sz="1600" b="1" dirty="0">
                <a:solidFill>
                  <a:schemeClr val="bg1"/>
                </a:solidFill>
                <a:cs typeface="Arial" pitchFamily="34" charset="0"/>
              </a:endParaRPr>
            </a:p>
          </p:txBody>
        </p:sp>
        <p:sp>
          <p:nvSpPr>
            <p:cNvPr id="11" name="TextBox 10">
              <a:extLst>
                <a:ext uri="{FF2B5EF4-FFF2-40B4-BE49-F238E27FC236}">
                  <a16:creationId xmlns:a16="http://schemas.microsoft.com/office/drawing/2014/main" xmlns="" id="{0F5FBE8D-ED51-4D56-B9E9-3E7B9A4901D2}"/>
                </a:ext>
              </a:extLst>
            </p:cNvPr>
            <p:cNvSpPr txBox="1"/>
            <p:nvPr/>
          </p:nvSpPr>
          <p:spPr>
            <a:xfrm>
              <a:off x="1127906" y="1219718"/>
              <a:ext cx="2100061" cy="400110"/>
            </a:xfrm>
            <a:prstGeom prst="rect">
              <a:avLst/>
            </a:prstGeom>
            <a:noFill/>
          </p:spPr>
          <p:txBody>
            <a:bodyPr wrap="square" rtlCol="0">
              <a:spAutoFit/>
            </a:bodyPr>
            <a:lstStyle/>
            <a:p>
              <a:r>
                <a:rPr lang="en-US" altLang="ko-KR" sz="2000" b="1" dirty="0" smtClean="0">
                  <a:solidFill>
                    <a:schemeClr val="accent3"/>
                  </a:solidFill>
                  <a:cs typeface="Arial" pitchFamily="34" charset="0"/>
                </a:rPr>
                <a:t>Introduction</a:t>
              </a:r>
              <a:endParaRPr lang="ko-KR" altLang="en-US" sz="2000" b="1" dirty="0">
                <a:solidFill>
                  <a:schemeClr val="accent3"/>
                </a:solidFill>
                <a:cs typeface="Arial" pitchFamily="34" charset="0"/>
              </a:endParaRPr>
            </a:p>
          </p:txBody>
        </p:sp>
      </p:grpSp>
      <p:grpSp>
        <p:nvGrpSpPr>
          <p:cNvPr id="3" name="Group 2"/>
          <p:cNvGrpSpPr/>
          <p:nvPr/>
        </p:nvGrpSpPr>
        <p:grpSpPr>
          <a:xfrm>
            <a:off x="1120650" y="3433106"/>
            <a:ext cx="3972404" cy="2822280"/>
            <a:chOff x="1120650" y="3433106"/>
            <a:chExt cx="3972404" cy="2822280"/>
          </a:xfrm>
        </p:grpSpPr>
        <p:sp>
          <p:nvSpPr>
            <p:cNvPr id="12" name="TextBox 11">
              <a:extLst>
                <a:ext uri="{FF2B5EF4-FFF2-40B4-BE49-F238E27FC236}">
                  <a16:creationId xmlns:a16="http://schemas.microsoft.com/office/drawing/2014/main" xmlns="" id="{8DCC64A0-ED28-400E-B11A-B68E03FC4F0F}"/>
                </a:ext>
              </a:extLst>
            </p:cNvPr>
            <p:cNvSpPr txBox="1"/>
            <p:nvPr/>
          </p:nvSpPr>
          <p:spPr>
            <a:xfrm>
              <a:off x="1120650" y="3947062"/>
              <a:ext cx="3972404" cy="2308324"/>
            </a:xfrm>
            <a:prstGeom prst="rect">
              <a:avLst/>
            </a:prstGeom>
            <a:noFill/>
          </p:spPr>
          <p:txBody>
            <a:bodyPr wrap="square" rtlCol="0">
              <a:spAutoFit/>
            </a:bodyPr>
            <a:lstStyle/>
            <a:p>
              <a:pPr marL="285750" indent="-285750">
                <a:lnSpc>
                  <a:spcPct val="150000"/>
                </a:lnSpc>
                <a:buFont typeface="Wingdings" pitchFamily="2" charset="2"/>
                <a:buChar char="Ø"/>
              </a:pPr>
              <a:r>
                <a:rPr lang="en-US" sz="1600" b="1" dirty="0">
                  <a:solidFill>
                    <a:schemeClr val="bg1"/>
                  </a:solidFill>
                  <a:latin typeface="Times New Roman" pitchFamily="18" charset="0"/>
                  <a:cs typeface="Times New Roman" pitchFamily="18" charset="0"/>
                </a:rPr>
                <a:t>it reduces the </a:t>
              </a:r>
              <a:r>
                <a:rPr lang="en-US" sz="1600" b="1" dirty="0" smtClean="0">
                  <a:solidFill>
                    <a:schemeClr val="bg1"/>
                  </a:solidFill>
                  <a:latin typeface="Times New Roman" pitchFamily="18" charset="0"/>
                  <a:cs typeface="Times New Roman" pitchFamily="18" charset="0"/>
                </a:rPr>
                <a:t>performance</a:t>
              </a:r>
            </a:p>
            <a:p>
              <a:pPr marL="285750" indent="-285750">
                <a:lnSpc>
                  <a:spcPct val="150000"/>
                </a:lnSpc>
                <a:buFont typeface="Wingdings" pitchFamily="2" charset="2"/>
                <a:buChar char="Ø"/>
              </a:pPr>
              <a:r>
                <a:rPr lang="en-US" sz="1600" b="1" dirty="0" smtClean="0">
                  <a:solidFill>
                    <a:schemeClr val="bg1"/>
                  </a:solidFill>
                  <a:latin typeface="Times New Roman" pitchFamily="18" charset="0"/>
                  <a:cs typeface="Times New Roman" pitchFamily="18" charset="0"/>
                </a:rPr>
                <a:t>Crashing</a:t>
              </a:r>
            </a:p>
            <a:p>
              <a:pPr marL="285750" indent="-285750">
                <a:lnSpc>
                  <a:spcPct val="150000"/>
                </a:lnSpc>
                <a:buFont typeface="Wingdings" pitchFamily="2" charset="2"/>
                <a:buChar char="Ø"/>
              </a:pPr>
              <a:r>
                <a:rPr lang="en-US" sz="1600" b="1" dirty="0">
                  <a:solidFill>
                    <a:schemeClr val="bg1"/>
                  </a:solidFill>
                  <a:latin typeface="Times New Roman" pitchFamily="18" charset="0"/>
                  <a:cs typeface="Times New Roman" pitchFamily="18" charset="0"/>
                </a:rPr>
                <a:t>the system </a:t>
              </a:r>
              <a:r>
                <a:rPr lang="en-US" sz="1600" b="1" dirty="0" smtClean="0">
                  <a:solidFill>
                    <a:schemeClr val="bg1"/>
                  </a:solidFill>
                  <a:latin typeface="Times New Roman" pitchFamily="18" charset="0"/>
                  <a:cs typeface="Times New Roman" pitchFamily="18" charset="0"/>
                </a:rPr>
                <a:t>stops </a:t>
              </a:r>
              <a:r>
                <a:rPr lang="en-US" sz="1600" b="1" dirty="0">
                  <a:solidFill>
                    <a:schemeClr val="bg1"/>
                  </a:solidFill>
                  <a:latin typeface="Times New Roman" pitchFamily="18" charset="0"/>
                  <a:cs typeface="Times New Roman" pitchFamily="18" charset="0"/>
                </a:rPr>
                <a:t>working </a:t>
              </a:r>
              <a:r>
                <a:rPr lang="en-US" sz="1600" b="1" dirty="0" smtClean="0">
                  <a:solidFill>
                    <a:schemeClr val="bg1"/>
                  </a:solidFill>
                  <a:latin typeface="Times New Roman" pitchFamily="18" charset="0"/>
                  <a:cs typeface="Times New Roman" pitchFamily="18" charset="0"/>
                </a:rPr>
                <a:t>correctly</a:t>
              </a:r>
            </a:p>
            <a:p>
              <a:pPr marL="285750" indent="-285750">
                <a:lnSpc>
                  <a:spcPct val="150000"/>
                </a:lnSpc>
                <a:buFont typeface="Wingdings" pitchFamily="2" charset="2"/>
                <a:buChar char="Ø"/>
              </a:pPr>
              <a:r>
                <a:rPr lang="en-US" sz="1600" b="1" dirty="0">
                  <a:solidFill>
                    <a:schemeClr val="bg1"/>
                  </a:solidFill>
                  <a:latin typeface="Times New Roman" pitchFamily="18" charset="0"/>
                  <a:cs typeface="Times New Roman" pitchFamily="18" charset="0"/>
                </a:rPr>
                <a:t>the application </a:t>
              </a:r>
              <a:r>
                <a:rPr lang="en-US" sz="1600" b="1" dirty="0" smtClean="0">
                  <a:solidFill>
                    <a:schemeClr val="bg1"/>
                  </a:solidFill>
                  <a:latin typeface="Times New Roman" pitchFamily="18" charset="0"/>
                  <a:cs typeface="Times New Roman" pitchFamily="18" charset="0"/>
                </a:rPr>
                <a:t>fails.</a:t>
              </a:r>
            </a:p>
            <a:p>
              <a:pPr marL="285750" indent="-285750">
                <a:lnSpc>
                  <a:spcPct val="150000"/>
                </a:lnSpc>
                <a:buFont typeface="Wingdings" pitchFamily="2" charset="2"/>
                <a:buChar char="Ø"/>
              </a:pPr>
              <a:r>
                <a:rPr lang="en-US" sz="1600" b="1" dirty="0" smtClean="0">
                  <a:solidFill>
                    <a:schemeClr val="bg1"/>
                  </a:solidFill>
                  <a:latin typeface="Times New Roman" pitchFamily="18" charset="0"/>
                  <a:cs typeface="Times New Roman" pitchFamily="18" charset="0"/>
                </a:rPr>
                <a:t>Out of Memory</a:t>
              </a:r>
              <a:endParaRPr lang="en-US" sz="1600" b="1" dirty="0">
                <a:solidFill>
                  <a:schemeClr val="bg1"/>
                </a:solidFill>
                <a:latin typeface="Times New Roman" pitchFamily="18" charset="0"/>
                <a:cs typeface="Times New Roman" pitchFamily="18" charset="0"/>
              </a:endParaRPr>
            </a:p>
            <a:p>
              <a:pPr marL="285750" indent="-285750">
                <a:lnSpc>
                  <a:spcPct val="150000"/>
                </a:lnSpc>
                <a:buFont typeface="Wingdings" pitchFamily="2" charset="2"/>
                <a:buChar char="Ø"/>
              </a:pPr>
              <a:endParaRPr lang="en-US" sz="1600" b="1" dirty="0">
                <a:solidFill>
                  <a:schemeClr val="bg1"/>
                </a:solidFill>
                <a:latin typeface="Times New Roman" pitchFamily="18" charset="0"/>
                <a:cs typeface="Times New Roman" pitchFamily="18" charset="0"/>
              </a:endParaRPr>
            </a:p>
          </p:txBody>
        </p:sp>
        <p:sp>
          <p:nvSpPr>
            <p:cNvPr id="13" name="TextBox 12">
              <a:extLst>
                <a:ext uri="{FF2B5EF4-FFF2-40B4-BE49-F238E27FC236}">
                  <a16:creationId xmlns:a16="http://schemas.microsoft.com/office/drawing/2014/main" xmlns="" id="{0F5FBE8D-ED51-4D56-B9E9-3E7B9A4901D2}"/>
                </a:ext>
              </a:extLst>
            </p:cNvPr>
            <p:cNvSpPr txBox="1"/>
            <p:nvPr/>
          </p:nvSpPr>
          <p:spPr>
            <a:xfrm>
              <a:off x="1120652" y="3433106"/>
              <a:ext cx="2100061" cy="400110"/>
            </a:xfrm>
            <a:prstGeom prst="rect">
              <a:avLst/>
            </a:prstGeom>
            <a:noFill/>
          </p:spPr>
          <p:txBody>
            <a:bodyPr wrap="square" rtlCol="0">
              <a:spAutoFit/>
            </a:bodyPr>
            <a:lstStyle/>
            <a:p>
              <a:r>
                <a:rPr lang="en-US" altLang="ko-KR" sz="2000" b="1" dirty="0" smtClean="0">
                  <a:solidFill>
                    <a:schemeClr val="accent3"/>
                  </a:solidFill>
                  <a:cs typeface="Arial" pitchFamily="34" charset="0"/>
                </a:rPr>
                <a:t>Problems</a:t>
              </a:r>
              <a:endParaRPr lang="ko-KR" altLang="en-US" sz="2000" b="1" dirty="0">
                <a:solidFill>
                  <a:schemeClr val="accent3"/>
                </a:solidFill>
                <a:cs typeface="Arial" pitchFamily="34" charset="0"/>
              </a:endParaRPr>
            </a:p>
          </p:txBody>
        </p:sp>
      </p:grpSp>
      <p:sp>
        <p:nvSpPr>
          <p:cNvPr id="9" name="TextBox 8">
            <a:extLst>
              <a:ext uri="{FF2B5EF4-FFF2-40B4-BE49-F238E27FC236}">
                <a16:creationId xmlns:a16="http://schemas.microsoft.com/office/drawing/2014/main" xmlns="" id="{2FB59224-8A2C-4C58-A0CC-597E689195A6}"/>
              </a:ext>
            </a:extLst>
          </p:cNvPr>
          <p:cNvSpPr txBox="1"/>
          <p:nvPr/>
        </p:nvSpPr>
        <p:spPr>
          <a:xfrm>
            <a:off x="216418" y="171211"/>
            <a:ext cx="4195930" cy="523220"/>
          </a:xfrm>
          <a:prstGeom prst="rect">
            <a:avLst/>
          </a:prstGeom>
          <a:noFill/>
        </p:spPr>
        <p:txBody>
          <a:bodyPr wrap="square" rtlCol="0" anchor="ctr">
            <a:spAutoFit/>
          </a:bodyPr>
          <a:lstStyle/>
          <a:p>
            <a:pPr algn="dist"/>
            <a:r>
              <a:rPr lang="en-US" altLang="ko-KR" sz="2800" b="1" dirty="0" smtClean="0">
                <a:solidFill>
                  <a:schemeClr val="accent1"/>
                </a:solidFill>
                <a:cs typeface="Arial" pitchFamily="34" charset="0"/>
              </a:rPr>
              <a:t>MEMORY LEAK</a:t>
            </a:r>
            <a:endParaRPr lang="en-US" altLang="ko-KR" sz="2800" b="1" dirty="0">
              <a:solidFill>
                <a:schemeClr val="accent1"/>
              </a:solidFill>
              <a:latin typeface="Arial Black" panose="020B0A04020102020204" pitchFamily="34" charset="0"/>
              <a:cs typeface="Arial" pitchFamily="34" charset="0"/>
            </a:endParaRPr>
          </a:p>
        </p:txBody>
      </p:sp>
    </p:spTree>
    <p:extLst>
      <p:ext uri="{BB962C8B-B14F-4D97-AF65-F5344CB8AC3E}">
        <p14:creationId xmlns:p14="http://schemas.microsoft.com/office/powerpoint/2010/main" val="14043395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823777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42322CA-5761-4578-925E-A20C0CF66F39}"/>
              </a:ext>
            </a:extLst>
          </p:cNvPr>
          <p:cNvSpPr txBox="1"/>
          <p:nvPr/>
        </p:nvSpPr>
        <p:spPr>
          <a:xfrm>
            <a:off x="0" y="118465"/>
            <a:ext cx="12192000" cy="800219"/>
          </a:xfrm>
          <a:prstGeom prst="rect">
            <a:avLst/>
          </a:prstGeom>
          <a:noFill/>
        </p:spPr>
        <p:txBody>
          <a:bodyPr wrap="square" rtlCol="0">
            <a:spAutoFit/>
          </a:bodyPr>
          <a:lstStyle/>
          <a:p>
            <a:pPr algn="ctr"/>
            <a:r>
              <a:rPr lang="en-GB" altLang="ko-KR" sz="3200" b="1" dirty="0" smtClean="0">
                <a:solidFill>
                  <a:schemeClr val="accent1"/>
                </a:solidFill>
                <a:latin typeface="Times New Roman" pitchFamily="18" charset="0"/>
                <a:cs typeface="Times New Roman" pitchFamily="18" charset="0"/>
              </a:rPr>
              <a:t>Main Characters </a:t>
            </a:r>
            <a:r>
              <a:rPr lang="en-GB" altLang="ko-KR" sz="3200" b="1" dirty="0">
                <a:solidFill>
                  <a:schemeClr val="accent1"/>
                </a:solidFill>
                <a:latin typeface="Times New Roman" pitchFamily="18" charset="0"/>
                <a:cs typeface="Times New Roman" pitchFamily="18" charset="0"/>
              </a:rPr>
              <a:t>in the </a:t>
            </a:r>
            <a:r>
              <a:rPr lang="en-GB" altLang="ko-KR" sz="3200" b="1" dirty="0" smtClean="0">
                <a:solidFill>
                  <a:schemeClr val="accent1"/>
                </a:solidFill>
                <a:latin typeface="Times New Roman" pitchFamily="18" charset="0"/>
                <a:cs typeface="Times New Roman" pitchFamily="18" charset="0"/>
              </a:rPr>
              <a:t>Memory</a:t>
            </a:r>
            <a:endParaRPr lang="ko-KR" altLang="en-US" sz="3200" b="1" dirty="0">
              <a:solidFill>
                <a:schemeClr val="accent1"/>
              </a:solidFill>
              <a:latin typeface="Times New Roman" pitchFamily="18" charset="0"/>
              <a:cs typeface="Times New Roman" pitchFamily="18" charset="0"/>
            </a:endParaRPr>
          </a:p>
          <a:p>
            <a:endParaRPr lang="ko-KR" altLang="en-US" sz="1400" b="1" dirty="0">
              <a:solidFill>
                <a:schemeClr val="accent2"/>
              </a:solidFill>
              <a:cs typeface="Arial" pitchFamily="34" charset="0"/>
            </a:endParaRPr>
          </a:p>
        </p:txBody>
      </p:sp>
    </p:spTree>
    <p:extLst>
      <p:ext uri="{BB962C8B-B14F-4D97-AF65-F5344CB8AC3E}">
        <p14:creationId xmlns:p14="http://schemas.microsoft.com/office/powerpoint/2010/main" val="1223280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2">
            <a:extLst>
              <a:ext uri="{FF2B5EF4-FFF2-40B4-BE49-F238E27FC236}">
                <a16:creationId xmlns:a16="http://schemas.microsoft.com/office/drawing/2014/main" xmlns="" id="{757C49BF-2EB9-455B-BA5B-52E58E5CFC77}"/>
              </a:ext>
            </a:extLst>
          </p:cNvPr>
          <p:cNvGrpSpPr/>
          <p:nvPr/>
        </p:nvGrpSpPr>
        <p:grpSpPr>
          <a:xfrm>
            <a:off x="114693" y="118465"/>
            <a:ext cx="5329895" cy="2771285"/>
            <a:chOff x="822207" y="1777142"/>
            <a:chExt cx="3630108" cy="2771285"/>
          </a:xfrm>
        </p:grpSpPr>
        <p:sp>
          <p:nvSpPr>
            <p:cNvPr id="5" name="TextBox 4">
              <a:extLst>
                <a:ext uri="{FF2B5EF4-FFF2-40B4-BE49-F238E27FC236}">
                  <a16:creationId xmlns:a16="http://schemas.microsoft.com/office/drawing/2014/main" xmlns="" id="{342322CA-5761-4578-925E-A20C0CF66F39}"/>
                </a:ext>
              </a:extLst>
            </p:cNvPr>
            <p:cNvSpPr txBox="1"/>
            <p:nvPr/>
          </p:nvSpPr>
          <p:spPr>
            <a:xfrm>
              <a:off x="822207" y="1777142"/>
              <a:ext cx="3630108" cy="369332"/>
            </a:xfrm>
            <a:prstGeom prst="rect">
              <a:avLst/>
            </a:prstGeom>
            <a:noFill/>
          </p:spPr>
          <p:txBody>
            <a:bodyPr wrap="square" rtlCol="0">
              <a:spAutoFit/>
            </a:bodyPr>
            <a:lstStyle/>
            <a:p>
              <a:r>
                <a:rPr lang="en-US" altLang="ko-KR" b="1" dirty="0" smtClean="0">
                  <a:solidFill>
                    <a:schemeClr val="accent2"/>
                  </a:solidFill>
                  <a:cs typeface="Arial" pitchFamily="34" charset="0"/>
                </a:rPr>
                <a:t>Heap </a:t>
              </a:r>
              <a:endParaRPr lang="ko-KR" altLang="en-US" b="1" dirty="0">
                <a:solidFill>
                  <a:schemeClr val="accent2"/>
                </a:solidFill>
                <a:cs typeface="Arial" pitchFamily="34" charset="0"/>
              </a:endParaRPr>
            </a:p>
          </p:txBody>
        </p:sp>
        <p:sp>
          <p:nvSpPr>
            <p:cNvPr id="6" name="TextBox 5">
              <a:extLst>
                <a:ext uri="{FF2B5EF4-FFF2-40B4-BE49-F238E27FC236}">
                  <a16:creationId xmlns:a16="http://schemas.microsoft.com/office/drawing/2014/main" xmlns="" id="{4AC323F5-96D5-4465-8F2F-5D909C5B8DDC}"/>
                </a:ext>
              </a:extLst>
            </p:cNvPr>
            <p:cNvSpPr txBox="1"/>
            <p:nvPr/>
          </p:nvSpPr>
          <p:spPr>
            <a:xfrm>
              <a:off x="822207" y="2055437"/>
              <a:ext cx="3630108" cy="2492990"/>
            </a:xfrm>
            <a:prstGeom prst="rect">
              <a:avLst/>
            </a:prstGeom>
            <a:noFill/>
          </p:spPr>
          <p:txBody>
            <a:bodyPr wrap="square" rtlCol="0">
              <a:spAutoFit/>
            </a:bodyPr>
            <a:lstStyle/>
            <a:p>
              <a:pPr>
                <a:lnSpc>
                  <a:spcPct val="150000"/>
                </a:lnSpc>
              </a:pPr>
              <a:r>
                <a:rPr lang="en-US" sz="1400" dirty="0">
                  <a:solidFill>
                    <a:schemeClr val="bg1"/>
                  </a:solidFill>
                </a:rPr>
                <a:t>Heap space is used by runtime to allocate memory to Objects ,when we create an object, it’s always created in the Heap space. </a:t>
              </a:r>
            </a:p>
            <a:p>
              <a:pPr>
                <a:lnSpc>
                  <a:spcPct val="150000"/>
                </a:lnSpc>
              </a:pPr>
              <a:r>
                <a:rPr lang="en-US" sz="1400" dirty="0">
                  <a:solidFill>
                    <a:schemeClr val="bg1"/>
                  </a:solidFill>
                </a:rPr>
                <a:t>Any object created in the heap space has global access and can be referenced from anywhere of the application</a:t>
              </a:r>
              <a:r>
                <a:rPr lang="en-US" sz="1400" dirty="0" smtClean="0">
                  <a:solidFill>
                    <a:schemeClr val="bg1"/>
                  </a:solidFill>
                </a:rPr>
                <a:t>.</a:t>
              </a:r>
            </a:p>
            <a:p>
              <a:pPr>
                <a:lnSpc>
                  <a:spcPct val="150000"/>
                </a:lnSpc>
              </a:pPr>
              <a:r>
                <a:rPr lang="en-US" sz="1600" b="1" u="sng" dirty="0" smtClean="0">
                  <a:solidFill>
                    <a:schemeClr val="bg1"/>
                  </a:solidFill>
                  <a:latin typeface="Times New Roman" pitchFamily="18" charset="0"/>
                  <a:cs typeface="Times New Roman" pitchFamily="18" charset="0"/>
                </a:rPr>
                <a:t>Store in heap</a:t>
              </a:r>
            </a:p>
            <a:p>
              <a:pPr marL="285750" indent="-285750">
                <a:lnSpc>
                  <a:spcPct val="150000"/>
                </a:lnSpc>
                <a:buFont typeface="Wingdings" pitchFamily="2" charset="2"/>
                <a:buChar char="Ø"/>
              </a:pPr>
              <a:r>
                <a:rPr lang="en-US" sz="1600" b="1" dirty="0" smtClean="0">
                  <a:solidFill>
                    <a:schemeClr val="bg1"/>
                  </a:solidFill>
                  <a:latin typeface="Times New Roman" pitchFamily="18" charset="0"/>
                  <a:cs typeface="Times New Roman" pitchFamily="18" charset="0"/>
                </a:rPr>
                <a:t>Objects  </a:t>
              </a:r>
            </a:p>
            <a:p>
              <a:pPr marL="285750" indent="-285750">
                <a:lnSpc>
                  <a:spcPct val="150000"/>
                </a:lnSpc>
                <a:buFont typeface="Wingdings" pitchFamily="2" charset="2"/>
                <a:buChar char="Ø"/>
              </a:pPr>
              <a:r>
                <a:rPr lang="en-US" sz="1600" b="1" dirty="0" smtClean="0">
                  <a:solidFill>
                    <a:schemeClr val="bg1"/>
                  </a:solidFill>
                  <a:latin typeface="Times New Roman" pitchFamily="18" charset="0"/>
                  <a:cs typeface="Times New Roman" pitchFamily="18" charset="0"/>
                </a:rPr>
                <a:t>Global </a:t>
              </a:r>
              <a:r>
                <a:rPr lang="en-US" sz="1600" b="1" dirty="0" err="1" smtClean="0">
                  <a:solidFill>
                    <a:schemeClr val="bg1"/>
                  </a:solidFill>
                  <a:latin typeface="Times New Roman" pitchFamily="18" charset="0"/>
                  <a:cs typeface="Times New Roman" pitchFamily="18" charset="0"/>
                </a:rPr>
                <a:t>Varrible</a:t>
              </a:r>
              <a:endParaRPr lang="en-US" sz="1600" b="1" dirty="0">
                <a:solidFill>
                  <a:schemeClr val="bg1"/>
                </a:solidFill>
                <a:latin typeface="Times New Roman" pitchFamily="18" charset="0"/>
                <a:cs typeface="Times New Roman" pitchFamily="18" charset="0"/>
              </a:endParaRPr>
            </a:p>
          </p:txBody>
        </p:sp>
      </p:grpSp>
      <p:grpSp>
        <p:nvGrpSpPr>
          <p:cNvPr id="7" name="그룹 2">
            <a:extLst>
              <a:ext uri="{FF2B5EF4-FFF2-40B4-BE49-F238E27FC236}">
                <a16:creationId xmlns:a16="http://schemas.microsoft.com/office/drawing/2014/main" xmlns="" id="{757C49BF-2EB9-455B-BA5B-52E58E5CFC77}"/>
              </a:ext>
            </a:extLst>
          </p:cNvPr>
          <p:cNvGrpSpPr/>
          <p:nvPr/>
        </p:nvGrpSpPr>
        <p:grpSpPr>
          <a:xfrm>
            <a:off x="80226" y="2792397"/>
            <a:ext cx="5351662" cy="3757527"/>
            <a:chOff x="822207" y="1777142"/>
            <a:chExt cx="3630108" cy="3761924"/>
          </a:xfrm>
        </p:grpSpPr>
        <p:sp>
          <p:nvSpPr>
            <p:cNvPr id="10" name="TextBox 9">
              <a:extLst>
                <a:ext uri="{FF2B5EF4-FFF2-40B4-BE49-F238E27FC236}">
                  <a16:creationId xmlns:a16="http://schemas.microsoft.com/office/drawing/2014/main" xmlns="" id="{342322CA-5761-4578-925E-A20C0CF66F39}"/>
                </a:ext>
              </a:extLst>
            </p:cNvPr>
            <p:cNvSpPr txBox="1"/>
            <p:nvPr/>
          </p:nvSpPr>
          <p:spPr>
            <a:xfrm>
              <a:off x="822207" y="1777142"/>
              <a:ext cx="3630108" cy="369764"/>
            </a:xfrm>
            <a:prstGeom prst="rect">
              <a:avLst/>
            </a:prstGeom>
            <a:noFill/>
          </p:spPr>
          <p:txBody>
            <a:bodyPr wrap="square" rtlCol="0">
              <a:spAutoFit/>
            </a:bodyPr>
            <a:lstStyle/>
            <a:p>
              <a:r>
                <a:rPr lang="en-US" altLang="ko-KR" b="1" dirty="0" smtClean="0">
                  <a:solidFill>
                    <a:schemeClr val="accent2"/>
                  </a:solidFill>
                  <a:cs typeface="Arial" pitchFamily="34" charset="0"/>
                </a:rPr>
                <a:t>Stack</a:t>
              </a:r>
              <a:endParaRPr lang="ko-KR" altLang="en-US" b="1" dirty="0">
                <a:solidFill>
                  <a:schemeClr val="accent2"/>
                </a:solidFill>
                <a:cs typeface="Arial" pitchFamily="34" charset="0"/>
              </a:endParaRPr>
            </a:p>
          </p:txBody>
        </p:sp>
        <p:sp>
          <p:nvSpPr>
            <p:cNvPr id="11" name="TextBox 10">
              <a:extLst>
                <a:ext uri="{FF2B5EF4-FFF2-40B4-BE49-F238E27FC236}">
                  <a16:creationId xmlns:a16="http://schemas.microsoft.com/office/drawing/2014/main" xmlns="" id="{4AC323F5-96D5-4465-8F2F-5D909C5B8DDC}"/>
                </a:ext>
              </a:extLst>
            </p:cNvPr>
            <p:cNvSpPr txBox="1"/>
            <p:nvPr/>
          </p:nvSpPr>
          <p:spPr>
            <a:xfrm>
              <a:off x="822207" y="2026307"/>
              <a:ext cx="3630108" cy="3512759"/>
            </a:xfrm>
            <a:prstGeom prst="rect">
              <a:avLst/>
            </a:prstGeom>
            <a:noFill/>
          </p:spPr>
          <p:txBody>
            <a:bodyPr wrap="square" rtlCol="0">
              <a:spAutoFit/>
            </a:bodyPr>
            <a:lstStyle/>
            <a:p>
              <a:pPr>
                <a:lnSpc>
                  <a:spcPct val="150000"/>
                </a:lnSpc>
              </a:pPr>
              <a:r>
                <a:rPr lang="en-US" sz="1400" dirty="0" smtClean="0">
                  <a:solidFill>
                    <a:schemeClr val="bg1"/>
                  </a:solidFill>
                  <a:latin typeface="Times New Roman" pitchFamily="18" charset="0"/>
                  <a:cs typeface="Times New Roman" pitchFamily="18" charset="0"/>
                </a:rPr>
                <a:t>Stack </a:t>
              </a:r>
              <a:r>
                <a:rPr lang="en-US" sz="1400" dirty="0">
                  <a:solidFill>
                    <a:schemeClr val="bg1"/>
                  </a:solidFill>
                  <a:latin typeface="Times New Roman" pitchFamily="18" charset="0"/>
                  <a:cs typeface="Times New Roman" pitchFamily="18" charset="0"/>
                </a:rPr>
                <a:t>memory is always referenced in LIFO (Last-In-First-Out) order. Whenever a method is invoked, a new block is created in the stack memory for the method to hold local primitive values and reference to other objects in the method. As soon as the method ends, the block becomes unused and becomes available for the next method. Stack memory size is very less compared to Heap </a:t>
              </a:r>
              <a:r>
                <a:rPr lang="en-US" sz="1400" dirty="0" smtClean="0">
                  <a:solidFill>
                    <a:schemeClr val="bg1"/>
                  </a:solidFill>
                  <a:latin typeface="Times New Roman" pitchFamily="18" charset="0"/>
                  <a:cs typeface="Times New Roman" pitchFamily="18" charset="0"/>
                </a:rPr>
                <a:t>memory.</a:t>
              </a:r>
            </a:p>
            <a:p>
              <a:pPr>
                <a:lnSpc>
                  <a:spcPct val="150000"/>
                </a:lnSpc>
              </a:pPr>
              <a:r>
                <a:rPr lang="en-US" sz="1600" b="1" u="sng" dirty="0" smtClean="0">
                  <a:solidFill>
                    <a:schemeClr val="bg1"/>
                  </a:solidFill>
                  <a:latin typeface="Times New Roman" pitchFamily="18" charset="0"/>
                  <a:cs typeface="Times New Roman" pitchFamily="18" charset="0"/>
                </a:rPr>
                <a:t>Store in Stack</a:t>
              </a:r>
            </a:p>
            <a:p>
              <a:pPr marL="285750" indent="-285750">
                <a:lnSpc>
                  <a:spcPct val="150000"/>
                </a:lnSpc>
                <a:buFont typeface="Wingdings" pitchFamily="2" charset="2"/>
                <a:buChar char="Ø"/>
              </a:pPr>
              <a:r>
                <a:rPr lang="en-US" sz="1600" b="1" dirty="0">
                  <a:solidFill>
                    <a:schemeClr val="bg1"/>
                  </a:solidFill>
                  <a:latin typeface="Times New Roman" pitchFamily="18" charset="0"/>
                  <a:cs typeface="Times New Roman" pitchFamily="18" charset="0"/>
                </a:rPr>
                <a:t>S</a:t>
              </a:r>
              <a:r>
                <a:rPr lang="en-US" sz="1600" b="1" dirty="0" smtClean="0">
                  <a:solidFill>
                    <a:schemeClr val="bg1"/>
                  </a:solidFill>
                  <a:latin typeface="Times New Roman" pitchFamily="18" charset="0"/>
                  <a:cs typeface="Times New Roman" pitchFamily="18" charset="0"/>
                </a:rPr>
                <a:t>mall </a:t>
              </a:r>
              <a:r>
                <a:rPr lang="en-US" sz="1600" b="1" dirty="0">
                  <a:solidFill>
                    <a:schemeClr val="bg1"/>
                  </a:solidFill>
                  <a:latin typeface="Times New Roman" pitchFamily="18" charset="0"/>
                  <a:cs typeface="Times New Roman" pitchFamily="18" charset="0"/>
                </a:rPr>
                <a:t>D</a:t>
              </a:r>
              <a:r>
                <a:rPr lang="en-US" sz="1600" b="1" dirty="0" smtClean="0">
                  <a:solidFill>
                    <a:schemeClr val="bg1"/>
                  </a:solidFill>
                  <a:latin typeface="Times New Roman" pitchFamily="18" charset="0"/>
                  <a:cs typeface="Times New Roman" pitchFamily="18" charset="0"/>
                </a:rPr>
                <a:t>ata as Local </a:t>
              </a:r>
              <a:r>
                <a:rPr lang="en-US" sz="1600" b="1" dirty="0" err="1" smtClean="0">
                  <a:solidFill>
                    <a:schemeClr val="bg1"/>
                  </a:solidFill>
                  <a:latin typeface="Times New Roman" pitchFamily="18" charset="0"/>
                  <a:cs typeface="Times New Roman" pitchFamily="18" charset="0"/>
                </a:rPr>
                <a:t>Varrible</a:t>
              </a:r>
              <a:r>
                <a:rPr lang="en-US" sz="1600" b="1" dirty="0" smtClean="0">
                  <a:solidFill>
                    <a:schemeClr val="bg1"/>
                  </a:solidFill>
                  <a:latin typeface="Times New Roman" pitchFamily="18" charset="0"/>
                  <a:cs typeface="Times New Roman" pitchFamily="18" charset="0"/>
                </a:rPr>
                <a:t> </a:t>
              </a:r>
              <a:r>
                <a:rPr lang="en-US" sz="1600" b="1" dirty="0" smtClean="0">
                  <a:solidFill>
                    <a:schemeClr val="bg1"/>
                  </a:solidFill>
                  <a:latin typeface="Times New Roman" pitchFamily="18" charset="0"/>
                  <a:cs typeface="Times New Roman" pitchFamily="18" charset="0"/>
                </a:rPr>
                <a:t>(primitive)</a:t>
              </a:r>
            </a:p>
            <a:p>
              <a:pPr marL="285750" indent="-285750">
                <a:lnSpc>
                  <a:spcPct val="150000"/>
                </a:lnSpc>
                <a:buFont typeface="Wingdings" pitchFamily="2" charset="2"/>
                <a:buChar char="Ø"/>
              </a:pPr>
              <a:r>
                <a:rPr lang="en-US" sz="1600" b="1" dirty="0" smtClean="0">
                  <a:solidFill>
                    <a:schemeClr val="bg1"/>
                  </a:solidFill>
                  <a:latin typeface="Times New Roman" pitchFamily="18" charset="0"/>
                  <a:cs typeface="Times New Roman" pitchFamily="18" charset="0"/>
                </a:rPr>
                <a:t>Methods</a:t>
              </a:r>
            </a:p>
            <a:p>
              <a:pPr marL="285750" indent="-285750">
                <a:lnSpc>
                  <a:spcPct val="150000"/>
                </a:lnSpc>
                <a:buFont typeface="Wingdings" pitchFamily="2" charset="2"/>
                <a:buChar char="Ø"/>
              </a:pPr>
              <a:r>
                <a:rPr lang="en-US" sz="1600" b="1" dirty="0" smtClean="0">
                  <a:solidFill>
                    <a:schemeClr val="bg1"/>
                  </a:solidFill>
                  <a:latin typeface="Times New Roman" pitchFamily="18" charset="0"/>
                  <a:cs typeface="Times New Roman" pitchFamily="18" charset="0"/>
                </a:rPr>
                <a:t>Objects References</a:t>
              </a:r>
              <a:endParaRPr lang="en-US" sz="1600" b="1" dirty="0">
                <a:solidFill>
                  <a:schemeClr val="bg1"/>
                </a:solidFill>
                <a:latin typeface="Times New Roman" pitchFamily="18" charset="0"/>
                <a:cs typeface="Times New Roman" pitchFamily="18" charset="0"/>
              </a:endParaRPr>
            </a:p>
          </p:txBody>
        </p:sp>
      </p:gr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314" y="0"/>
            <a:ext cx="6284687" cy="2369978"/>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329" y="2405762"/>
            <a:ext cx="6169686" cy="4452238"/>
          </a:xfrm>
          <a:prstGeom prst="rect">
            <a:avLst/>
          </a:prstGeom>
        </p:spPr>
      </p:pic>
    </p:spTree>
    <p:extLst>
      <p:ext uri="{BB962C8B-B14F-4D97-AF65-F5344CB8AC3E}">
        <p14:creationId xmlns:p14="http://schemas.microsoft.com/office/powerpoint/2010/main" val="1454792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81" r="781"/>
          <a:stretch/>
        </p:blipFill>
        <p:spPr>
          <a:xfrm>
            <a:off x="0" y="12943"/>
            <a:ext cx="5670797" cy="684505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0797" y="0"/>
            <a:ext cx="6521203" cy="6858000"/>
          </a:xfrm>
          <a:prstGeom prst="rect">
            <a:avLst/>
          </a:prstGeom>
        </p:spPr>
      </p:pic>
    </p:spTree>
    <p:extLst>
      <p:ext uri="{BB962C8B-B14F-4D97-AF65-F5344CB8AC3E}">
        <p14:creationId xmlns:p14="http://schemas.microsoft.com/office/powerpoint/2010/main" val="31836412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2">
            <a:extLst>
              <a:ext uri="{FF2B5EF4-FFF2-40B4-BE49-F238E27FC236}">
                <a16:creationId xmlns:a16="http://schemas.microsoft.com/office/drawing/2014/main" xmlns="" id="{757C49BF-2EB9-455B-BA5B-52E58E5CFC77}"/>
              </a:ext>
            </a:extLst>
          </p:cNvPr>
          <p:cNvGrpSpPr/>
          <p:nvPr/>
        </p:nvGrpSpPr>
        <p:grpSpPr>
          <a:xfrm>
            <a:off x="2442510" y="996564"/>
            <a:ext cx="5366169" cy="4172086"/>
            <a:chOff x="546546" y="1777142"/>
            <a:chExt cx="4102680" cy="2342592"/>
          </a:xfrm>
        </p:grpSpPr>
        <p:sp>
          <p:nvSpPr>
            <p:cNvPr id="12" name="TextBox 11">
              <a:extLst>
                <a:ext uri="{FF2B5EF4-FFF2-40B4-BE49-F238E27FC236}">
                  <a16:creationId xmlns:a16="http://schemas.microsoft.com/office/drawing/2014/main" xmlns="" id="{342322CA-5761-4578-925E-A20C0CF66F39}"/>
                </a:ext>
              </a:extLst>
            </p:cNvPr>
            <p:cNvSpPr txBox="1"/>
            <p:nvPr/>
          </p:nvSpPr>
          <p:spPr>
            <a:xfrm>
              <a:off x="573294" y="1777142"/>
              <a:ext cx="4075932" cy="486999"/>
            </a:xfrm>
            <a:prstGeom prst="rect">
              <a:avLst/>
            </a:prstGeom>
            <a:solidFill>
              <a:schemeClr val="tx1"/>
            </a:solidFill>
          </p:spPr>
          <p:txBody>
            <a:bodyPr wrap="square" rtlCol="0">
              <a:spAutoFit/>
            </a:bodyPr>
            <a:lstStyle/>
            <a:p>
              <a:r>
                <a:rPr lang="en-US" dirty="0">
                  <a:solidFill>
                    <a:schemeClr val="accent2"/>
                  </a:solidFill>
                  <a:latin typeface="Times New Roman" pitchFamily="18" charset="0"/>
                  <a:cs typeface="Times New Roman" pitchFamily="18" charset="0"/>
                </a:rPr>
                <a:t>Some key Differences Between Stack and Heap Allocations </a:t>
              </a:r>
            </a:p>
            <a:p>
              <a:endParaRPr lang="ko-KR" altLang="en-US" sz="1400" b="1" dirty="0">
                <a:solidFill>
                  <a:schemeClr val="accent2"/>
                </a:solidFill>
                <a:cs typeface="Arial" pitchFamily="34" charset="0"/>
              </a:endParaRPr>
            </a:p>
          </p:txBody>
        </p:sp>
        <p:sp>
          <p:nvSpPr>
            <p:cNvPr id="13" name="TextBox 12">
              <a:extLst>
                <a:ext uri="{FF2B5EF4-FFF2-40B4-BE49-F238E27FC236}">
                  <a16:creationId xmlns:a16="http://schemas.microsoft.com/office/drawing/2014/main" xmlns="" id="{4AC323F5-96D5-4465-8F2F-5D909C5B8DDC}"/>
                </a:ext>
              </a:extLst>
            </p:cNvPr>
            <p:cNvSpPr txBox="1"/>
            <p:nvPr/>
          </p:nvSpPr>
          <p:spPr>
            <a:xfrm>
              <a:off x="546546" y="2270624"/>
              <a:ext cx="3359193" cy="1849110"/>
            </a:xfrm>
            <a:prstGeom prst="rect">
              <a:avLst/>
            </a:prstGeom>
            <a:noFill/>
          </p:spPr>
          <p:txBody>
            <a:bodyPr wrap="square" rtlCol="0">
              <a:spAutoFit/>
            </a:bodyPr>
            <a:lstStyle/>
            <a:p>
              <a:pPr marL="285750" indent="-285750">
                <a:buFont typeface="Wingdings" pitchFamily="2" charset="2"/>
                <a:buChar char="Ø"/>
              </a:pPr>
              <a:r>
                <a:rPr lang="en-US" sz="1600" dirty="0">
                  <a:solidFill>
                    <a:schemeClr val="bg1"/>
                  </a:solidFill>
                  <a:latin typeface="Times New Roman" pitchFamily="18" charset="0"/>
                  <a:cs typeface="Times New Roman" pitchFamily="18" charset="0"/>
                </a:rPr>
                <a:t>Stack Size Small than heap memory</a:t>
              </a:r>
            </a:p>
            <a:p>
              <a:pPr marL="285750" indent="-285750">
                <a:lnSpc>
                  <a:spcPct val="150000"/>
                </a:lnSpc>
                <a:buFont typeface="Wingdings" pitchFamily="2" charset="2"/>
                <a:buChar char="Ø"/>
              </a:pPr>
              <a:r>
                <a:rPr lang="en-US" sz="1600" dirty="0">
                  <a:solidFill>
                    <a:schemeClr val="bg1"/>
                  </a:solidFill>
                  <a:latin typeface="Times New Roman" pitchFamily="18" charset="0"/>
                  <a:cs typeface="Times New Roman" pitchFamily="18" charset="0"/>
                </a:rPr>
                <a:t>Stack</a:t>
              </a:r>
              <a:r>
                <a:rPr lang="en-US" sz="1600" u="sng" dirty="0">
                  <a:solidFill>
                    <a:schemeClr val="bg1"/>
                  </a:solidFill>
                  <a:latin typeface="Times New Roman" pitchFamily="18" charset="0"/>
                  <a:cs typeface="Times New Roman" pitchFamily="18" charset="0"/>
                </a:rPr>
                <a:t>  </a:t>
              </a:r>
              <a:r>
                <a:rPr lang="en-US" sz="1600" dirty="0">
                  <a:solidFill>
                    <a:schemeClr val="bg1"/>
                  </a:solidFill>
                  <a:latin typeface="Times New Roman" pitchFamily="18" charset="0"/>
                  <a:cs typeface="Times New Roman" pitchFamily="18" charset="0"/>
                </a:rPr>
                <a:t>Allocation and De-allocation Automatic by compiler instructions.</a:t>
              </a:r>
            </a:p>
            <a:p>
              <a:pPr marL="285750" indent="-285750">
                <a:lnSpc>
                  <a:spcPct val="150000"/>
                </a:lnSpc>
                <a:buFont typeface="Wingdings" pitchFamily="2" charset="2"/>
                <a:buChar char="Ø"/>
              </a:pPr>
              <a:r>
                <a:rPr lang="en-US" sz="1600" dirty="0">
                  <a:solidFill>
                    <a:schemeClr val="bg1"/>
                  </a:solidFill>
                  <a:latin typeface="Times New Roman" pitchFamily="18" charset="0"/>
                  <a:cs typeface="Times New Roman" pitchFamily="18" charset="0"/>
                </a:rPr>
                <a:t>Heap</a:t>
              </a:r>
              <a:r>
                <a:rPr lang="en-US" sz="1600" u="sng" dirty="0">
                  <a:solidFill>
                    <a:schemeClr val="bg1"/>
                  </a:solidFill>
                  <a:latin typeface="Times New Roman" pitchFamily="18" charset="0"/>
                  <a:cs typeface="Times New Roman" pitchFamily="18" charset="0"/>
                </a:rPr>
                <a:t> </a:t>
              </a:r>
              <a:r>
                <a:rPr lang="en-US" sz="1600" dirty="0">
                  <a:solidFill>
                    <a:schemeClr val="bg1"/>
                  </a:solidFill>
                  <a:latin typeface="Times New Roman" pitchFamily="18" charset="0"/>
                  <a:cs typeface="Times New Roman" pitchFamily="18" charset="0"/>
                </a:rPr>
                <a:t>Allocation and De-allocation Manual by the programmer.</a:t>
              </a:r>
            </a:p>
            <a:p>
              <a:pPr marL="285750" indent="-285750">
                <a:lnSpc>
                  <a:spcPct val="150000"/>
                </a:lnSpc>
                <a:buFont typeface="Wingdings" pitchFamily="2" charset="2"/>
                <a:buChar char="Ø"/>
              </a:pPr>
              <a:r>
                <a:rPr lang="en-US" sz="1600" dirty="0">
                  <a:solidFill>
                    <a:schemeClr val="bg1"/>
                  </a:solidFill>
                  <a:latin typeface="Times New Roman" pitchFamily="18" charset="0"/>
                  <a:cs typeface="Times New Roman" pitchFamily="18" charset="0"/>
                </a:rPr>
                <a:t>Accessing the time of heap takes is more than a stack</a:t>
              </a:r>
              <a:r>
                <a:rPr lang="en-US" sz="1600" dirty="0" smtClean="0">
                  <a:solidFill>
                    <a:schemeClr val="bg1"/>
                  </a:solidFill>
                  <a:latin typeface="Times New Roman" pitchFamily="18" charset="0"/>
                  <a:cs typeface="Times New Roman" pitchFamily="18" charset="0"/>
                </a:rPr>
                <a:t>.</a:t>
              </a:r>
            </a:p>
            <a:p>
              <a:pPr algn="ctr">
                <a:lnSpc>
                  <a:spcPct val="150000"/>
                </a:lnSpc>
              </a:pPr>
              <a:r>
                <a:rPr lang="en-US" sz="1600" dirty="0" smtClean="0">
                  <a:solidFill>
                    <a:schemeClr val="bg1"/>
                  </a:solidFill>
                  <a:latin typeface="Times New Roman" pitchFamily="18" charset="0"/>
                  <a:cs typeface="Times New Roman" pitchFamily="18" charset="0"/>
                </a:rPr>
                <a:t>   Because stack is accessed in LIFO order while   heap   is accessed   randomly.</a:t>
              </a:r>
              <a:endParaRPr lang="en-US" sz="1600" dirty="0">
                <a:solidFill>
                  <a:schemeClr val="bg1"/>
                </a:solidFill>
                <a:latin typeface="Times New Roman" pitchFamily="18" charset="0"/>
                <a:cs typeface="Times New Roman" pitchFamily="18" charset="0"/>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058" y="0"/>
            <a:ext cx="4548102" cy="6858000"/>
          </a:xfrm>
          <a:prstGeom prst="rect">
            <a:avLst/>
          </a:prstGeom>
        </p:spPr>
      </p:pic>
    </p:spTree>
    <p:extLst>
      <p:ext uri="{BB962C8B-B14F-4D97-AF65-F5344CB8AC3E}">
        <p14:creationId xmlns:p14="http://schemas.microsoft.com/office/powerpoint/2010/main" val="369755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71D24F1-0026-4928-BED1-46C3BB9498FD}"/>
              </a:ext>
            </a:extLst>
          </p:cNvPr>
          <p:cNvSpPr txBox="1"/>
          <p:nvPr/>
        </p:nvSpPr>
        <p:spPr>
          <a:xfrm>
            <a:off x="754743" y="1215205"/>
            <a:ext cx="3103960" cy="4847994"/>
          </a:xfrm>
          <a:prstGeom prst="rect">
            <a:avLst/>
          </a:prstGeom>
          <a:noFill/>
        </p:spPr>
        <p:txBody>
          <a:bodyPr wrap="square" rtlCol="0">
            <a:spAutoFit/>
          </a:bodyPr>
          <a:lstStyle/>
          <a:p>
            <a:pPr>
              <a:lnSpc>
                <a:spcPct val="150000"/>
              </a:lnSpc>
            </a:pPr>
            <a:r>
              <a:rPr lang="en-US" sz="1600" dirty="0">
                <a:solidFill>
                  <a:schemeClr val="bg1"/>
                </a:solidFill>
              </a:rPr>
              <a:t>Memory management is the process of allocating, </a:t>
            </a:r>
            <a:r>
              <a:rPr lang="en-US" sz="1600" dirty="0" smtClean="0">
                <a:solidFill>
                  <a:schemeClr val="bg1"/>
                </a:solidFill>
              </a:rPr>
              <a:t>de allocating, </a:t>
            </a:r>
            <a:r>
              <a:rPr lang="en-US" sz="1600" dirty="0">
                <a:solidFill>
                  <a:schemeClr val="bg1"/>
                </a:solidFill>
              </a:rPr>
              <a:t>and managing memory resources in a program. It is an important aspect of programming, as it ensures that the program has enough memory to perform its tasks, and that memory is released when it is no longer needed, to prevent memory leaks and other issues.</a:t>
            </a:r>
            <a:br>
              <a:rPr lang="en-US" sz="1600" dirty="0">
                <a:solidFill>
                  <a:schemeClr val="bg1"/>
                </a:solidFill>
              </a:rPr>
            </a:br>
            <a:endParaRPr lang="ko-KR" altLang="en-US" sz="1600" b="1" dirty="0">
              <a:solidFill>
                <a:schemeClr val="bg1"/>
              </a:solidFill>
              <a:cs typeface="Arial" pitchFamily="34" charset="0"/>
            </a:endParaRPr>
          </a:p>
        </p:txBody>
      </p:sp>
      <p:sp>
        <p:nvSpPr>
          <p:cNvPr id="4" name="TextBox 3">
            <a:extLst>
              <a:ext uri="{FF2B5EF4-FFF2-40B4-BE49-F238E27FC236}">
                <a16:creationId xmlns:a16="http://schemas.microsoft.com/office/drawing/2014/main" xmlns="" id="{2FB59224-8A2C-4C58-A0CC-597E689195A6}"/>
              </a:ext>
            </a:extLst>
          </p:cNvPr>
          <p:cNvSpPr txBox="1"/>
          <p:nvPr/>
        </p:nvSpPr>
        <p:spPr>
          <a:xfrm>
            <a:off x="724482" y="416935"/>
            <a:ext cx="5444154" cy="523220"/>
          </a:xfrm>
          <a:prstGeom prst="rect">
            <a:avLst/>
          </a:prstGeom>
          <a:noFill/>
        </p:spPr>
        <p:txBody>
          <a:bodyPr wrap="square" rtlCol="0" anchor="ctr">
            <a:spAutoFit/>
          </a:bodyPr>
          <a:lstStyle/>
          <a:p>
            <a:pPr algn="dist"/>
            <a:r>
              <a:rPr lang="en-US" altLang="ko-KR" sz="2800" b="1" dirty="0" smtClean="0">
                <a:solidFill>
                  <a:schemeClr val="accent1"/>
                </a:solidFill>
                <a:cs typeface="Arial" pitchFamily="34" charset="0"/>
              </a:rPr>
              <a:t>Memory Management</a:t>
            </a:r>
            <a:endParaRPr lang="en-US" altLang="ko-KR" sz="2800" b="1" dirty="0">
              <a:solidFill>
                <a:schemeClr val="accent1"/>
              </a:solidFill>
              <a:latin typeface="Arial Black" panose="020B0A04020102020204" pitchFamily="34" charset="0"/>
              <a:cs typeface="Arial" pitchFamily="34" charset="0"/>
            </a:endParaRPr>
          </a:p>
        </p:txBody>
      </p:sp>
    </p:spTree>
    <p:extLst>
      <p:ext uri="{BB962C8B-B14F-4D97-AF65-F5344CB8AC3E}">
        <p14:creationId xmlns:p14="http://schemas.microsoft.com/office/powerpoint/2010/main" val="37781202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Cover and End Slide Master">
  <a:themeElements>
    <a:clrScheme name="ALLPPT-305">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11">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11">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3690</TotalTime>
  <Words>610</Words>
  <Application>Microsoft Office PowerPoint</Application>
  <PresentationFormat>Custom</PresentationFormat>
  <Paragraphs>104</Paragraphs>
  <Slides>23</Slides>
  <Notes>0</Notes>
  <HiddenSlides>0</HiddenSlides>
  <MMClips>0</MMClip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Mohamed</cp:lastModifiedBy>
  <cp:revision>137</cp:revision>
  <dcterms:created xsi:type="dcterms:W3CDTF">2020-01-20T05:08:25Z</dcterms:created>
  <dcterms:modified xsi:type="dcterms:W3CDTF">2023-12-14T09:44:15Z</dcterms:modified>
</cp:coreProperties>
</file>